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74" r:id="rId5"/>
    <p:sldId id="256" r:id="rId6"/>
    <p:sldId id="257"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26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73">
          <p15:clr>
            <a:srgbClr val="A4A3A4"/>
          </p15:clr>
        </p15:guide>
        <p15:guide id="2" orient="horz" pos="738">
          <p15:clr>
            <a:srgbClr val="A4A3A4"/>
          </p15:clr>
        </p15:guide>
        <p15:guide id="3" orient="horz" pos="997">
          <p15:clr>
            <a:srgbClr val="A4A3A4"/>
          </p15:clr>
        </p15:guide>
        <p15:guide id="4" pos="5658">
          <p15:clr>
            <a:srgbClr val="A4A3A4"/>
          </p15:clr>
        </p15:guide>
        <p15:guide id="5" pos="95">
          <p15:clr>
            <a:srgbClr val="A4A3A4"/>
          </p15:clr>
        </p15:guide>
        <p15:guide id="6" pos="272">
          <p15:clr>
            <a:srgbClr val="A4A3A4"/>
          </p15:clr>
        </p15:guide>
        <p15:guide id="7"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007"/>
    <a:srgbClr val="F60006"/>
    <a:srgbClr val="F1030A"/>
    <a:srgbClr val="ED0409"/>
    <a:srgbClr val="ED100C"/>
    <a:srgbClr val="ED1C10"/>
    <a:srgbClr val="ED1F13"/>
    <a:srgbClr val="EA1F17"/>
    <a:srgbClr val="E12417"/>
    <a:srgbClr val="DD2B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3" autoAdjust="0"/>
    <p:restoredTop sz="95206"/>
  </p:normalViewPr>
  <p:slideViewPr>
    <p:cSldViewPr snapToObjects="1" showGuides="1">
      <p:cViewPr varScale="1">
        <p:scale>
          <a:sx n="65" d="100"/>
          <a:sy n="65" d="100"/>
        </p:scale>
        <p:origin x="-1960" y="-104"/>
      </p:cViewPr>
      <p:guideLst>
        <p:guide orient="horz" pos="3973"/>
        <p:guide orient="horz" pos="738"/>
        <p:guide orient="horz" pos="997"/>
        <p:guide pos="5658"/>
        <p:guide pos="95"/>
        <p:guide pos="272"/>
        <p:guide pos="2879"/>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0D6A37-291F-4E46-BB73-3B99CE153558}" type="datetimeFigureOut">
              <a:rPr lang="en-US" smtClean="0"/>
              <a:t>05/05/17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B6E366-02D8-9240-8F65-12E2F8F2864D}" type="slidenum">
              <a:rPr lang="en-US" smtClean="0"/>
              <a:t>‹Nr.›</a:t>
            </a:fld>
            <a:endParaRPr lang="en-US"/>
          </a:p>
        </p:txBody>
      </p:sp>
    </p:spTree>
    <p:extLst>
      <p:ext uri="{BB962C8B-B14F-4D97-AF65-F5344CB8AC3E}">
        <p14:creationId xmlns:p14="http://schemas.microsoft.com/office/powerpoint/2010/main" val="2786799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CCCD24-79A0-1B45-AEA8-F931F4D6188E}" type="datetimeFigureOut">
              <a:rPr lang="en-US" smtClean="0"/>
              <a:t>05/05/17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FFFF08-BA74-3E4E-B67B-CFCBDE5D9836}" type="slidenum">
              <a:rPr lang="en-US" smtClean="0"/>
              <a:t>‹Nr.›</a:t>
            </a:fld>
            <a:endParaRPr lang="en-US"/>
          </a:p>
        </p:txBody>
      </p:sp>
    </p:spTree>
    <p:extLst>
      <p:ext uri="{BB962C8B-B14F-4D97-AF65-F5344CB8AC3E}">
        <p14:creationId xmlns:p14="http://schemas.microsoft.com/office/powerpoint/2010/main" val="15547388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De tú</a:t>
            </a:r>
          </a:p>
          <a:p>
            <a:endParaRPr lang="es-ES" dirty="0" smtClean="0"/>
          </a:p>
          <a:p>
            <a:r>
              <a:rPr lang="es-ES" dirty="0" smtClean="0"/>
              <a:t>Enfatizar</a:t>
            </a:r>
            <a:r>
              <a:rPr lang="es-ES" baseline="0" dirty="0" smtClean="0"/>
              <a:t> NN mexicanos</a:t>
            </a:r>
            <a:endParaRPr lang="es-ES" dirty="0"/>
          </a:p>
        </p:txBody>
      </p:sp>
      <p:sp>
        <p:nvSpPr>
          <p:cNvPr id="4" name="Marcador de número de diapositiva 3"/>
          <p:cNvSpPr>
            <a:spLocks noGrp="1"/>
          </p:cNvSpPr>
          <p:nvPr>
            <p:ph type="sldNum" sz="quarter" idx="10"/>
          </p:nvPr>
        </p:nvSpPr>
        <p:spPr/>
        <p:txBody>
          <a:bodyPr/>
          <a:lstStyle/>
          <a:p>
            <a:fld id="{23FFFF08-BA74-3E4E-B67B-CFCBDE5D9836}" type="slidenum">
              <a:rPr lang="en-US" smtClean="0"/>
              <a:t>3</a:t>
            </a:fld>
            <a:endParaRPr lang="en-US"/>
          </a:p>
        </p:txBody>
      </p:sp>
    </p:spTree>
    <p:extLst>
      <p:ext uri="{BB962C8B-B14F-4D97-AF65-F5344CB8AC3E}">
        <p14:creationId xmlns:p14="http://schemas.microsoft.com/office/powerpoint/2010/main" val="91321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Upgrade</a:t>
            </a:r>
            <a:r>
              <a:rPr lang="es-ES" baseline="0" dirty="0" smtClean="0"/>
              <a:t> en la misma llamada</a:t>
            </a:r>
            <a:endParaRPr lang="es-ES" dirty="0"/>
          </a:p>
        </p:txBody>
      </p:sp>
      <p:sp>
        <p:nvSpPr>
          <p:cNvPr id="4" name="Marcador de número de diapositiva 3"/>
          <p:cNvSpPr>
            <a:spLocks noGrp="1"/>
          </p:cNvSpPr>
          <p:nvPr>
            <p:ph type="sldNum" sz="quarter" idx="10"/>
          </p:nvPr>
        </p:nvSpPr>
        <p:spPr/>
        <p:txBody>
          <a:bodyPr/>
          <a:lstStyle/>
          <a:p>
            <a:fld id="{23FFFF08-BA74-3E4E-B67B-CFCBDE5D9836}" type="slidenum">
              <a:rPr lang="en-US" smtClean="0"/>
              <a:t>4</a:t>
            </a:fld>
            <a:endParaRPr lang="en-US"/>
          </a:p>
        </p:txBody>
      </p:sp>
    </p:spTree>
    <p:extLst>
      <p:ext uri="{BB962C8B-B14F-4D97-AF65-F5344CB8AC3E}">
        <p14:creationId xmlns:p14="http://schemas.microsoft.com/office/powerpoint/2010/main" val="165339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15" name="Rectangle 14"/>
          <p:cNvSpPr/>
          <p:nvPr userDrawn="1"/>
        </p:nvSpPr>
        <p:spPr>
          <a:xfrm>
            <a:off x="0" y="0"/>
            <a:ext cx="9144000" cy="117230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156308" y="149795"/>
            <a:ext cx="8824871" cy="1081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6532" y="303652"/>
            <a:ext cx="2017673" cy="412389"/>
          </a:xfrm>
          <a:prstGeom prst="rect">
            <a:avLst/>
          </a:prstGeom>
        </p:spPr>
      </p:pic>
      <p:sp>
        <p:nvSpPr>
          <p:cNvPr id="2" name="Title 1"/>
          <p:cNvSpPr>
            <a:spLocks noGrp="1"/>
          </p:cNvSpPr>
          <p:nvPr>
            <p:ph type="ctrTitle" hasCustomPrompt="1"/>
          </p:nvPr>
        </p:nvSpPr>
        <p:spPr>
          <a:xfrm>
            <a:off x="625148" y="866775"/>
            <a:ext cx="8075613" cy="1197787"/>
          </a:xfrm>
        </p:spPr>
        <p:txBody>
          <a:bodyPr anchor="t">
            <a:normAutofit/>
          </a:bodyPr>
          <a:lstStyle>
            <a:lvl1pPr>
              <a:lnSpc>
                <a:spcPct val="95000"/>
              </a:lnSpc>
              <a:defRPr sz="4800" b="0" i="0" cap="none">
                <a:latin typeface="Trade Gothic LT Com Cn" panose="020B0806040303020004" pitchFamily="34" charset="0"/>
                <a:cs typeface="Trade Gothic LT Com Cn" panose="020B0806040303020004" pitchFamily="34" charset="0"/>
              </a:defRPr>
            </a:lvl1pPr>
          </a:lstStyle>
          <a:p>
            <a:r>
              <a:rPr lang="en-GB" dirty="0" smtClean="0"/>
              <a:t>CLICK TO EDIT MASTER TITLE STYLE</a:t>
            </a:r>
            <a:endParaRPr lang="en-US" dirty="0"/>
          </a:p>
        </p:txBody>
      </p:sp>
      <p:sp>
        <p:nvSpPr>
          <p:cNvPr id="11" name="Picture Placeholder 10"/>
          <p:cNvSpPr>
            <a:spLocks noGrp="1"/>
          </p:cNvSpPr>
          <p:nvPr>
            <p:ph type="pic" sz="quarter" idx="10"/>
          </p:nvPr>
        </p:nvSpPr>
        <p:spPr>
          <a:xfrm>
            <a:off x="150813" y="2213627"/>
            <a:ext cx="8829675" cy="4494213"/>
          </a:xfrm>
        </p:spPr>
        <p:txBody>
          <a:bodyPr/>
          <a:lstStyle/>
          <a:p>
            <a:r>
              <a:rPr lang="es-ES_tradnl" smtClean="0"/>
              <a:t>Arrastre la imagen al marcador de posición o haga clic en el icono para agregar</a:t>
            </a:r>
            <a:endParaRPr lang="en-US" dirty="0"/>
          </a:p>
        </p:txBody>
      </p:sp>
      <p:sp>
        <p:nvSpPr>
          <p:cNvPr id="12" name="Date Placeholder 11"/>
          <p:cNvSpPr>
            <a:spLocks noGrp="1"/>
          </p:cNvSpPr>
          <p:nvPr>
            <p:ph type="dt" sz="half" idx="11"/>
          </p:nvPr>
        </p:nvSpPr>
        <p:spPr>
          <a:xfrm>
            <a:off x="7223650" y="344650"/>
            <a:ext cx="1581319" cy="365125"/>
          </a:xfrm>
        </p:spPr>
        <p:txBody>
          <a:bodyPr/>
          <a:lstStyle>
            <a:lvl1pPr algn="r">
              <a:defRPr/>
            </a:lvl1pPr>
          </a:lstStyle>
          <a:p>
            <a:r>
              <a:rPr lang="en-US" dirty="0" smtClean="0"/>
              <a:t>26 April 2016</a:t>
            </a:r>
            <a:endParaRPr lang="en-US" dirty="0"/>
          </a:p>
        </p:txBody>
      </p:sp>
    </p:spTree>
    <p:extLst>
      <p:ext uri="{BB962C8B-B14F-4D97-AF65-F5344CB8AC3E}">
        <p14:creationId xmlns:p14="http://schemas.microsoft.com/office/powerpoint/2010/main" val="253856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8" name="Rectangle 7"/>
          <p:cNvSpPr/>
          <p:nvPr userDrawn="1"/>
        </p:nvSpPr>
        <p:spPr>
          <a:xfrm>
            <a:off x="0" y="1171574"/>
            <a:ext cx="9144000" cy="56864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147638" y="147638"/>
            <a:ext cx="8832850" cy="6710362"/>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dirty="0" smtClean="0"/>
              <a:t>26 April 2016</a:t>
            </a:r>
            <a:endParaRPr lang="en-US" dirty="0"/>
          </a:p>
        </p:txBody>
      </p:sp>
      <p:sp>
        <p:nvSpPr>
          <p:cNvPr id="3" name="Footer Placeholder 2"/>
          <p:cNvSpPr>
            <a:spLocks noGrp="1"/>
          </p:cNvSpPr>
          <p:nvPr>
            <p:ph type="ftr" sz="quarter" idx="11"/>
          </p:nvPr>
        </p:nvSpPr>
        <p:spPr/>
        <p:txBody>
          <a:bodyPr/>
          <a:lstStyle/>
          <a:p>
            <a:r>
              <a:rPr lang="en-US" smtClean="0"/>
              <a:t>Amend presentation name in Footer and Apply to All</a:t>
            </a:r>
            <a:endParaRPr lang="en-US"/>
          </a:p>
        </p:txBody>
      </p:sp>
      <p:sp>
        <p:nvSpPr>
          <p:cNvPr id="4" name="Slide Number Placeholder 3"/>
          <p:cNvSpPr>
            <a:spLocks noGrp="1"/>
          </p:cNvSpPr>
          <p:nvPr>
            <p:ph type="sldNum" sz="quarter" idx="12"/>
          </p:nvPr>
        </p:nvSpPr>
        <p:spPr/>
        <p:txBody>
          <a:bodyPr/>
          <a:lstStyle/>
          <a:p>
            <a:fld id="{C3FDE51E-0052-334C-A4B2-C567FE9F326F}" type="slidenum">
              <a:rPr lang="en-US" smtClean="0"/>
              <a:t>‹Nr.›</a:t>
            </a:fld>
            <a:endParaRPr lang="en-US"/>
          </a:p>
        </p:txBody>
      </p:sp>
      <p:pic>
        <p:nvPicPr>
          <p:cNvPr id="9" name="Picture 8"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cxnSp>
        <p:nvCxnSpPr>
          <p:cNvPr id="13" name="Straight Connector 12"/>
          <p:cNvCxnSpPr/>
          <p:nvPr userDrawn="1"/>
        </p:nvCxnSpPr>
        <p:spPr>
          <a:xfrm flipH="1">
            <a:off x="2466405"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H="1">
            <a:off x="6390374"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389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3" name="Rectangle 12"/>
          <p:cNvSpPr/>
          <p:nvPr userDrawn="1"/>
        </p:nvSpPr>
        <p:spPr>
          <a:xfrm>
            <a:off x="0" y="0"/>
            <a:ext cx="9144000" cy="630713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dirty="0" smtClean="0"/>
              <a:t>26 April 2016</a:t>
            </a:r>
            <a:endParaRPr lang="en-US" dirty="0"/>
          </a:p>
        </p:txBody>
      </p:sp>
      <p:sp>
        <p:nvSpPr>
          <p:cNvPr id="3" name="Footer Placeholder 2"/>
          <p:cNvSpPr>
            <a:spLocks noGrp="1"/>
          </p:cNvSpPr>
          <p:nvPr>
            <p:ph type="ftr" sz="quarter" idx="11"/>
          </p:nvPr>
        </p:nvSpPr>
        <p:spPr/>
        <p:txBody>
          <a:bodyPr/>
          <a:lstStyle/>
          <a:p>
            <a:r>
              <a:rPr lang="en-US" smtClean="0"/>
              <a:t>Amend presentation name in Footer and Apply to All</a:t>
            </a:r>
            <a:endParaRPr lang="en-US"/>
          </a:p>
        </p:txBody>
      </p:sp>
      <p:sp>
        <p:nvSpPr>
          <p:cNvPr id="4" name="Slide Number Placeholder 3"/>
          <p:cNvSpPr>
            <a:spLocks noGrp="1"/>
          </p:cNvSpPr>
          <p:nvPr>
            <p:ph type="sldNum" sz="quarter" idx="12"/>
          </p:nvPr>
        </p:nvSpPr>
        <p:spPr/>
        <p:txBody>
          <a:bodyPr/>
          <a:lstStyle/>
          <a:p>
            <a:fld id="{C3FDE51E-0052-334C-A4B2-C567FE9F326F}" type="slidenum">
              <a:rPr lang="en-US" smtClean="0"/>
              <a:t>‹Nr.›</a:t>
            </a:fld>
            <a:endParaRPr lang="en-US"/>
          </a:p>
        </p:txBody>
      </p:sp>
      <p:pic>
        <p:nvPicPr>
          <p:cNvPr id="9" name="Picture 8"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spTree>
    <p:extLst>
      <p:ext uri="{BB962C8B-B14F-4D97-AF65-F5344CB8AC3E}">
        <p14:creationId xmlns:p14="http://schemas.microsoft.com/office/powerpoint/2010/main" val="70759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4" name="Rectangle 13"/>
          <p:cNvSpPr/>
          <p:nvPr userDrawn="1"/>
        </p:nvSpPr>
        <p:spPr>
          <a:xfrm>
            <a:off x="0" y="0"/>
            <a:ext cx="9144000" cy="6858000"/>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4"/>
          </p:nvPr>
        </p:nvSpPr>
        <p:spPr>
          <a:xfrm>
            <a:off x="4910667" y="4233416"/>
            <a:ext cx="2253884" cy="625148"/>
          </a:xfrm>
        </p:spPr>
        <p:txBody>
          <a:bodyPr/>
          <a:lstStyle>
            <a:lvl1pPr>
              <a:defRPr>
                <a:solidFill>
                  <a:srgbClr val="222221"/>
                </a:solidFill>
                <a:latin typeface="Gill Sans Infant Std" pitchFamily="34" charset="0"/>
              </a:defRPr>
            </a:lvl1pPr>
          </a:lstStyle>
          <a:p>
            <a:r>
              <a:rPr lang="es-ES_tradnl" smtClean="0"/>
              <a:t>Arrastre la imagen al marcador de posición o haga clic en el icono para agregar</a:t>
            </a:r>
            <a:endParaRPr lang="en-US" dirty="0"/>
          </a:p>
        </p:txBody>
      </p:sp>
    </p:spTree>
    <p:extLst>
      <p:ext uri="{BB962C8B-B14F-4D97-AF65-F5344CB8AC3E}">
        <p14:creationId xmlns:p14="http://schemas.microsoft.com/office/powerpoint/2010/main" val="1456836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6" name="Rectangle 15"/>
          <p:cNvSpPr/>
          <p:nvPr userDrawn="1"/>
        </p:nvSpPr>
        <p:spPr>
          <a:xfrm>
            <a:off x="0" y="0"/>
            <a:ext cx="9144000" cy="6858000"/>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Thank_you_STC_logo_locku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92617" y="2113411"/>
            <a:ext cx="4355592" cy="2023872"/>
          </a:xfrm>
          <a:prstGeom prst="rect">
            <a:avLst/>
          </a:prstGeom>
        </p:spPr>
      </p:pic>
    </p:spTree>
    <p:extLst>
      <p:ext uri="{BB962C8B-B14F-4D97-AF65-F5344CB8AC3E}">
        <p14:creationId xmlns:p14="http://schemas.microsoft.com/office/powerpoint/2010/main" val="61290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ve the Children header">
    <p:spTree>
      <p:nvGrpSpPr>
        <p:cNvPr id="1" name=""/>
        <p:cNvGrpSpPr/>
        <p:nvPr/>
      </p:nvGrpSpPr>
      <p:grpSpPr>
        <a:xfrm>
          <a:off x="0" y="0"/>
          <a:ext cx="0" cy="0"/>
          <a:chOff x="0" y="0"/>
          <a:chExt cx="0" cy="0"/>
        </a:xfrm>
      </p:grpSpPr>
      <p:sp>
        <p:nvSpPr>
          <p:cNvPr id="16" name="Rectangle 15"/>
          <p:cNvSpPr/>
          <p:nvPr userDrawn="1"/>
        </p:nvSpPr>
        <p:spPr>
          <a:xfrm>
            <a:off x="0" y="0"/>
            <a:ext cx="9144000" cy="6858000"/>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userDrawn="1"/>
        </p:nvSpPr>
        <p:spPr>
          <a:xfrm>
            <a:off x="1442676" y="2370672"/>
            <a:ext cx="6255472" cy="1583233"/>
          </a:xfrm>
          <a:prstGeom prst="roundRect">
            <a:avLst>
              <a:gd name="adj" fmla="val 8552"/>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3200" b="1" i="0" dirty="0">
              <a:solidFill>
                <a:srgbClr val="222221"/>
              </a:solidFill>
              <a:latin typeface="TradeGothic LT CondEighteen"/>
              <a:cs typeface="TradeGothic LT CondEighteen"/>
            </a:endParaRPr>
          </a:p>
        </p:txBody>
      </p:sp>
      <p:pic>
        <p:nvPicPr>
          <p:cNvPr id="13" name="Picture 12"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34139" y="2562159"/>
            <a:ext cx="5872546" cy="1200282"/>
          </a:xfrm>
          <a:prstGeom prst="rect">
            <a:avLst/>
          </a:prstGeom>
        </p:spPr>
      </p:pic>
    </p:spTree>
    <p:extLst>
      <p:ext uri="{BB962C8B-B14F-4D97-AF65-F5344CB8AC3E}">
        <p14:creationId xmlns:p14="http://schemas.microsoft.com/office/powerpoint/2010/main" val="286588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sp>
        <p:nvSpPr>
          <p:cNvPr id="7" name="Rectangle 6"/>
          <p:cNvSpPr/>
          <p:nvPr userDrawn="1"/>
        </p:nvSpPr>
        <p:spPr>
          <a:xfrm>
            <a:off x="4572000" y="0"/>
            <a:ext cx="4572000" cy="630713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470768" y="1171576"/>
            <a:ext cx="3243019" cy="1219798"/>
          </a:xfrm>
        </p:spPr>
        <p:txBody>
          <a:bodyPr anchor="t">
            <a:normAutofit/>
          </a:bodyPr>
          <a:lstStyle>
            <a:lvl1pPr algn="l">
              <a:lnSpc>
                <a:spcPct val="95000"/>
              </a:lnSpc>
              <a:defRPr sz="3200" b="0" i="0" cap="none">
                <a:solidFill>
                  <a:schemeClr val="bg1"/>
                </a:solidFill>
                <a:latin typeface="Trade Gothic LT Com Cn" panose="020B0806040303020004" pitchFamily="34" charset="0"/>
                <a:cs typeface="Trade Gothic LT Com Cn" panose="020B0806040303020004" pitchFamily="34" charset="0"/>
              </a:defRPr>
            </a:lvl1pPr>
          </a:lstStyle>
          <a:p>
            <a:r>
              <a:rPr lang="en-GB" dirty="0" smtClean="0"/>
              <a:t>CLICK TO EDIT MASTER TITLE STYLE</a:t>
            </a:r>
            <a:endParaRPr lang="en-US" dirty="0"/>
          </a:p>
        </p:txBody>
      </p:sp>
      <p:sp>
        <p:nvSpPr>
          <p:cNvPr id="3" name="Text Placeholder 2"/>
          <p:cNvSpPr>
            <a:spLocks noGrp="1"/>
          </p:cNvSpPr>
          <p:nvPr>
            <p:ph type="body" idx="1"/>
          </p:nvPr>
        </p:nvSpPr>
        <p:spPr>
          <a:xfrm>
            <a:off x="5470767" y="2395663"/>
            <a:ext cx="3243020" cy="2684219"/>
          </a:xfrm>
        </p:spPr>
        <p:txBody>
          <a:bodyPr anchor="t">
            <a:normAutofit/>
          </a:bodyPr>
          <a:lstStyle>
            <a:lvl1pPr marL="0" indent="0">
              <a:buNone/>
              <a:defRPr sz="1800" b="0" i="0">
                <a:solidFill>
                  <a:srgbClr val="FFFFFF"/>
                </a:solidFill>
                <a:latin typeface="Gill Sans Infant Std"/>
                <a:cs typeface="Gill Sans Infant Std"/>
              </a:defRPr>
            </a:lvl1pPr>
            <a:lvl2pPr marL="0" indent="0">
              <a:buNone/>
              <a:defRPr sz="1800">
                <a:solidFill>
                  <a:schemeClr val="bg1"/>
                </a:solidFill>
              </a:defRPr>
            </a:lvl2pPr>
            <a:lvl3pPr marL="1588" indent="0">
              <a:buNone/>
              <a:defRPr sz="1800">
                <a:solidFill>
                  <a:srgbClr val="FFFFFF"/>
                </a:solidFill>
              </a:defRPr>
            </a:lvl3pPr>
            <a:lvl4pPr marL="0" indent="0">
              <a:buNone/>
              <a:defRPr sz="1800">
                <a:solidFill>
                  <a:srgbClr val="FFFFFF"/>
                </a:solidFill>
              </a:defRPr>
            </a:lvl4pPr>
            <a:lvl5pPr marL="0" indent="0">
              <a:buNone/>
              <a:defRPr sz="1800">
                <a:solidFill>
                  <a:srgbClr val="FFFFFF"/>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pic>
        <p:nvPicPr>
          <p:cNvPr id="8" name="Picture 7"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cxnSp>
        <p:nvCxnSpPr>
          <p:cNvPr id="9" name="Straight Connector 8"/>
          <p:cNvCxnSpPr/>
          <p:nvPr userDrawn="1"/>
        </p:nvCxnSpPr>
        <p:spPr>
          <a:xfrm flipH="1">
            <a:off x="2466405"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H="1">
            <a:off x="6390374"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icture Placeholder 11"/>
          <p:cNvSpPr>
            <a:spLocks noGrp="1"/>
          </p:cNvSpPr>
          <p:nvPr>
            <p:ph type="pic" sz="quarter" idx="13"/>
          </p:nvPr>
        </p:nvSpPr>
        <p:spPr>
          <a:xfrm>
            <a:off x="152400" y="155738"/>
            <a:ext cx="5002416" cy="5985852"/>
          </a:xfrm>
        </p:spPr>
        <p:txBody>
          <a:bodyPr/>
          <a:lstStyle/>
          <a:p>
            <a:r>
              <a:rPr lang="es-ES_tradnl" smtClean="0"/>
              <a:t>Arrastre la imagen al marcador de posición o haga clic en el icono para agregar</a:t>
            </a:r>
            <a:endParaRPr lang="en-US"/>
          </a:p>
        </p:txBody>
      </p:sp>
    </p:spTree>
    <p:extLst>
      <p:ext uri="{BB962C8B-B14F-4D97-AF65-F5344CB8AC3E}">
        <p14:creationId xmlns:p14="http://schemas.microsoft.com/office/powerpoint/2010/main" val="56472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sp>
        <p:nvSpPr>
          <p:cNvPr id="15" name="Rectangle 14"/>
          <p:cNvSpPr/>
          <p:nvPr userDrawn="1"/>
        </p:nvSpPr>
        <p:spPr>
          <a:xfrm>
            <a:off x="0" y="0"/>
            <a:ext cx="9144000" cy="117230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156308" y="149795"/>
            <a:ext cx="8824871" cy="1081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sp>
        <p:nvSpPr>
          <p:cNvPr id="2" name="Title 1"/>
          <p:cNvSpPr>
            <a:spLocks noGrp="1"/>
          </p:cNvSpPr>
          <p:nvPr>
            <p:ph type="title" hasCustomPrompt="1"/>
          </p:nvPr>
        </p:nvSpPr>
        <p:spPr>
          <a:xfrm>
            <a:off x="424763" y="310836"/>
            <a:ext cx="8282643" cy="1348102"/>
          </a:xfrm>
        </p:spPr>
        <p:txBody>
          <a:bodyPr anchor="t">
            <a:normAutofit/>
          </a:bodyPr>
          <a:lstStyle>
            <a:lvl1pPr algn="l">
              <a:lnSpc>
                <a:spcPct val="85000"/>
              </a:lnSpc>
              <a:defRPr sz="4800" b="0" i="0" cap="none">
                <a:solidFill>
                  <a:schemeClr val="tx1"/>
                </a:solidFill>
                <a:latin typeface="Trade Gothic LT Com Cn" panose="020B0806040303020004" pitchFamily="34" charset="0"/>
                <a:cs typeface="Trade Gothic LT Com Cn" panose="020B0806040303020004" pitchFamily="34" charset="0"/>
              </a:defRPr>
            </a:lvl1pPr>
          </a:lstStyle>
          <a:p>
            <a:r>
              <a:rPr lang="en-GB" dirty="0" smtClean="0"/>
              <a:t>CLICK TO EDIT MASTER TITLE STYLE</a:t>
            </a:r>
            <a:endParaRPr lang="en-US" dirty="0"/>
          </a:p>
        </p:txBody>
      </p:sp>
      <p:pic>
        <p:nvPicPr>
          <p:cNvPr id="8" name="Picture 7"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cxnSp>
        <p:nvCxnSpPr>
          <p:cNvPr id="9" name="Straight Connector 8"/>
          <p:cNvCxnSpPr/>
          <p:nvPr userDrawn="1"/>
        </p:nvCxnSpPr>
        <p:spPr>
          <a:xfrm flipH="1">
            <a:off x="2466405"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H="1">
            <a:off x="6390374"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icture Placeholder 11"/>
          <p:cNvSpPr>
            <a:spLocks noGrp="1"/>
          </p:cNvSpPr>
          <p:nvPr>
            <p:ph type="pic" sz="quarter" idx="13"/>
          </p:nvPr>
        </p:nvSpPr>
        <p:spPr>
          <a:xfrm>
            <a:off x="155738" y="2200274"/>
            <a:ext cx="8824750" cy="4106864"/>
          </a:xfrm>
        </p:spPr>
        <p:txBody>
          <a:bodyPr/>
          <a:lstStyle/>
          <a:p>
            <a:r>
              <a:rPr lang="es-ES_tradnl" smtClean="0"/>
              <a:t>Arrastre la imagen al marcador de posición o haga clic en el icono para agregar</a:t>
            </a:r>
            <a:endParaRPr lang="en-US" dirty="0"/>
          </a:p>
        </p:txBody>
      </p:sp>
    </p:spTree>
    <p:extLst>
      <p:ext uri="{BB962C8B-B14F-4D97-AF65-F5344CB8AC3E}">
        <p14:creationId xmlns:p14="http://schemas.microsoft.com/office/powerpoint/2010/main" val="237734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sp>
        <p:nvSpPr>
          <p:cNvPr id="12" name="Rectangle 11"/>
          <p:cNvSpPr/>
          <p:nvPr userDrawn="1"/>
        </p:nvSpPr>
        <p:spPr>
          <a:xfrm>
            <a:off x="0" y="0"/>
            <a:ext cx="9144000" cy="117230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147638" y="1171574"/>
            <a:ext cx="8832850" cy="51355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24634" y="202994"/>
            <a:ext cx="8282640" cy="787605"/>
          </a:xfrm>
        </p:spPr>
        <p:txBody>
          <a:bodyPr>
            <a:noAutofit/>
          </a:bodyPr>
          <a:lstStyle>
            <a:lvl1pPr>
              <a:defRPr sz="4800" b="0" i="0" cap="none">
                <a:solidFill>
                  <a:schemeClr val="bg1"/>
                </a:solidFill>
                <a:latin typeface="Trade Gothic LT Com Cn" panose="020B0806040303020004" pitchFamily="34" charset="0"/>
                <a:cs typeface="Trade Gothic LT Com Cn" panose="020B0806040303020004" pitchFamily="34" charset="0"/>
              </a:defRPr>
            </a:lvl1pPr>
          </a:lstStyle>
          <a:p>
            <a:r>
              <a:rPr lang="en-GB" dirty="0" smtClean="0"/>
              <a:t>CLICK TO EDIT MASTER TITLE STYLE</a:t>
            </a:r>
            <a:endParaRPr lang="en-US" dirty="0"/>
          </a:p>
        </p:txBody>
      </p:sp>
      <p:sp>
        <p:nvSpPr>
          <p:cNvPr id="3" name="Content Placeholder 2"/>
          <p:cNvSpPr>
            <a:spLocks noGrp="1"/>
          </p:cNvSpPr>
          <p:nvPr>
            <p:ph idx="1"/>
          </p:nvPr>
        </p:nvSpPr>
        <p:spPr>
          <a:xfrm>
            <a:off x="431147" y="1600200"/>
            <a:ext cx="8276127" cy="4547903"/>
          </a:xfrm>
        </p:spPr>
        <p:txBody>
          <a:bodyPr/>
          <a:lstStyle>
            <a:lvl1pPr>
              <a:defRPr b="0">
                <a:solidFill>
                  <a:schemeClr val="tx1"/>
                </a:solidFill>
              </a:defRPr>
            </a:lvl1pPr>
            <a:lvl2pPr marL="266700" indent="-266700">
              <a:buClr>
                <a:schemeClr val="tx2"/>
              </a:buClr>
              <a:buFont typeface="Arial"/>
              <a:buChar char="•"/>
              <a:defRPr sz="1800"/>
            </a:lvl2pPr>
            <a:lvl3pPr marL="266700" indent="-266700">
              <a:defRPr sz="1800"/>
            </a:lvl3pPr>
            <a:lvl4pPr marL="266700" indent="-266700">
              <a:buClr>
                <a:schemeClr val="tx2"/>
              </a:buClr>
              <a:buFont typeface="Arial"/>
              <a:buChar char="•"/>
              <a:defRPr sz="1800"/>
            </a:lvl4pPr>
            <a:lvl5pPr marL="266700" indent="-266700">
              <a:defRPr sz="1800"/>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pic>
        <p:nvPicPr>
          <p:cNvPr id="8" name="Picture 7" descr="Save_the_Childre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cxnSp>
        <p:nvCxnSpPr>
          <p:cNvPr id="10" name="Straight Connector 9"/>
          <p:cNvCxnSpPr/>
          <p:nvPr userDrawn="1"/>
        </p:nvCxnSpPr>
        <p:spPr>
          <a:xfrm flipH="1">
            <a:off x="2466405"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H="1">
            <a:off x="6390374"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693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sp>
        <p:nvSpPr>
          <p:cNvPr id="8" name="Text Placeholder 7"/>
          <p:cNvSpPr>
            <a:spLocks noGrp="1"/>
          </p:cNvSpPr>
          <p:nvPr>
            <p:ph type="body" sz="quarter" idx="13"/>
          </p:nvPr>
        </p:nvSpPr>
        <p:spPr>
          <a:xfrm>
            <a:off x="425286" y="705600"/>
            <a:ext cx="8282151" cy="363537"/>
          </a:xfrm>
        </p:spPr>
        <p:txBody>
          <a:bodyPr>
            <a:noAutofit/>
          </a:bodyPr>
          <a:lstStyle>
            <a:lvl1pPr>
              <a:defRPr sz="2500" b="0">
                <a:solidFill>
                  <a:srgbClr val="222221"/>
                </a:solidFill>
              </a:defRPr>
            </a:lvl1pPr>
            <a:lvl2pPr>
              <a:defRPr sz="2500"/>
            </a:lvl2pPr>
            <a:lvl3pPr marL="0" indent="0">
              <a:buNone/>
              <a:defRPr sz="2500"/>
            </a:lvl3pPr>
            <a:lvl4pPr marL="0" indent="0">
              <a:buNone/>
              <a:defRPr sz="2500"/>
            </a:lvl4pPr>
            <a:lvl5pPr marL="0" indent="0">
              <a:buNone/>
              <a:defRPr sz="2500"/>
            </a:lvl5pPr>
            <a:lvl6pPr marL="1588" indent="0">
              <a:buNone/>
              <a:defRPr sz="2500" b="0" i="0">
                <a:latin typeface="Gill Sans Infant MT"/>
                <a:cs typeface="Gill Sans Infant MT"/>
              </a:defRPr>
            </a:lvl6pPr>
          </a:lstStyle>
          <a:p>
            <a:pPr lvl="0"/>
            <a:r>
              <a:rPr lang="es-ES_tradnl" smtClean="0"/>
              <a:t>Haga clic para modificar el estilo de texto del patrón</a:t>
            </a:r>
          </a:p>
        </p:txBody>
      </p:sp>
    </p:spTree>
    <p:extLst>
      <p:ext uri="{BB962C8B-B14F-4D97-AF65-F5344CB8AC3E}">
        <p14:creationId xmlns:p14="http://schemas.microsoft.com/office/powerpoint/2010/main" val="16463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x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3" name="Content Placeholder 2"/>
          <p:cNvSpPr>
            <a:spLocks noGrp="1"/>
          </p:cNvSpPr>
          <p:nvPr>
            <p:ph idx="1"/>
          </p:nvPr>
        </p:nvSpPr>
        <p:spPr>
          <a:xfrm>
            <a:off x="431147" y="1600200"/>
            <a:ext cx="3997571" cy="470693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sp>
        <p:nvSpPr>
          <p:cNvPr id="8" name="Text Placeholder 7"/>
          <p:cNvSpPr>
            <a:spLocks noGrp="1"/>
          </p:cNvSpPr>
          <p:nvPr>
            <p:ph type="body" sz="quarter" idx="13"/>
          </p:nvPr>
        </p:nvSpPr>
        <p:spPr>
          <a:xfrm>
            <a:off x="425286" y="705600"/>
            <a:ext cx="8282151" cy="363537"/>
          </a:xfrm>
        </p:spPr>
        <p:txBody>
          <a:bodyPr>
            <a:normAutofit/>
          </a:bodyPr>
          <a:lstStyle>
            <a:lvl1pPr>
              <a:defRPr sz="2500" b="0">
                <a:solidFill>
                  <a:srgbClr val="222221"/>
                </a:solidFill>
              </a:defRPr>
            </a:lvl1pPr>
            <a:lvl2pPr>
              <a:defRPr sz="2500"/>
            </a:lvl2pPr>
            <a:lvl3pPr marL="0" indent="0">
              <a:buNone/>
              <a:defRPr sz="2500"/>
            </a:lvl3pPr>
            <a:lvl4pPr marL="0" indent="0">
              <a:buNone/>
              <a:defRPr sz="2500"/>
            </a:lvl4pPr>
            <a:lvl5pPr marL="0" indent="0">
              <a:buNone/>
              <a:defRPr sz="2500"/>
            </a:lvl5pPr>
          </a:lstStyle>
          <a:p>
            <a:pPr lvl="0"/>
            <a:r>
              <a:rPr lang="es-ES_tradnl" smtClean="0"/>
              <a:t>Haga clic para modificar el estilo de texto del patrón</a:t>
            </a:r>
          </a:p>
        </p:txBody>
      </p:sp>
      <p:sp>
        <p:nvSpPr>
          <p:cNvPr id="9" name="Content Placeholder 2"/>
          <p:cNvSpPr>
            <a:spLocks noGrp="1"/>
          </p:cNvSpPr>
          <p:nvPr>
            <p:ph idx="14"/>
          </p:nvPr>
        </p:nvSpPr>
        <p:spPr>
          <a:xfrm>
            <a:off x="4709703" y="1600200"/>
            <a:ext cx="3997571" cy="4706938"/>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Tree>
    <p:extLst>
      <p:ext uri="{BB962C8B-B14F-4D97-AF65-F5344CB8AC3E}">
        <p14:creationId xmlns:p14="http://schemas.microsoft.com/office/powerpoint/2010/main" val="3036039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dirty="0"/>
          </a:p>
        </p:txBody>
      </p:sp>
      <p:sp>
        <p:nvSpPr>
          <p:cNvPr id="4" name="Date Placeholder 3"/>
          <p:cNvSpPr>
            <a:spLocks noGrp="1"/>
          </p:cNvSpPr>
          <p:nvPr>
            <p:ph type="dt" sz="half" idx="10"/>
          </p:nvPr>
        </p:nvSpPr>
        <p:spPr/>
        <p:txBody>
          <a:bodyPr/>
          <a:lstStyle/>
          <a:p>
            <a:r>
              <a:rPr lang="en-US" dirty="0" smtClean="0"/>
              <a:t>26 April 2016</a:t>
            </a:r>
            <a:endParaRPr lang="en-US" dirty="0"/>
          </a:p>
        </p:txBody>
      </p:sp>
      <p:sp>
        <p:nvSpPr>
          <p:cNvPr id="5" name="Footer Placeholder 4"/>
          <p:cNvSpPr>
            <a:spLocks noGrp="1"/>
          </p:cNvSpPr>
          <p:nvPr>
            <p:ph type="ftr" sz="quarter" idx="11"/>
          </p:nvPr>
        </p:nvSpPr>
        <p:spPr/>
        <p:txBody>
          <a:bodyPr/>
          <a:lstStyle/>
          <a:p>
            <a:r>
              <a:rPr lang="en-US" smtClean="0"/>
              <a:t>Amend presentation name in Footer and Apply to All</a:t>
            </a:r>
            <a:endParaRPr lang="en-US"/>
          </a:p>
        </p:txBody>
      </p:sp>
      <p:sp>
        <p:nvSpPr>
          <p:cNvPr id="6" name="Slide Number Placeholder 5"/>
          <p:cNvSpPr>
            <a:spLocks noGrp="1"/>
          </p:cNvSpPr>
          <p:nvPr>
            <p:ph type="sldNum" sz="quarter" idx="12"/>
          </p:nvPr>
        </p:nvSpPr>
        <p:spPr/>
        <p:txBody>
          <a:bodyPr/>
          <a:lstStyle/>
          <a:p>
            <a:fld id="{C3FDE51E-0052-334C-A4B2-C567FE9F326F}" type="slidenum">
              <a:rPr lang="en-US" smtClean="0"/>
              <a:t>‹Nr.›</a:t>
            </a:fld>
            <a:endParaRPr lang="en-US"/>
          </a:p>
        </p:txBody>
      </p:sp>
      <p:sp>
        <p:nvSpPr>
          <p:cNvPr id="8" name="Text Placeholder 7"/>
          <p:cNvSpPr>
            <a:spLocks noGrp="1"/>
          </p:cNvSpPr>
          <p:nvPr>
            <p:ph type="body" sz="quarter" idx="13"/>
          </p:nvPr>
        </p:nvSpPr>
        <p:spPr>
          <a:xfrm>
            <a:off x="425286" y="705600"/>
            <a:ext cx="8282151" cy="363537"/>
          </a:xfrm>
        </p:spPr>
        <p:txBody>
          <a:bodyPr>
            <a:normAutofit/>
          </a:bodyPr>
          <a:lstStyle>
            <a:lvl1pPr>
              <a:defRPr sz="2500" b="0">
                <a:solidFill>
                  <a:srgbClr val="222221"/>
                </a:solidFill>
              </a:defRPr>
            </a:lvl1pPr>
            <a:lvl2pPr>
              <a:defRPr sz="2500"/>
            </a:lvl2pPr>
            <a:lvl3pPr marL="0" indent="0">
              <a:buNone/>
              <a:defRPr sz="2500"/>
            </a:lvl3pPr>
            <a:lvl4pPr marL="0" indent="0">
              <a:buNone/>
              <a:defRPr sz="2500"/>
            </a:lvl4pPr>
            <a:lvl5pPr marL="0" indent="0">
              <a:buNone/>
              <a:defRPr sz="2500"/>
            </a:lvl5pPr>
          </a:lstStyle>
          <a:p>
            <a:pPr lvl="0"/>
            <a:r>
              <a:rPr lang="es-ES_tradnl" smtClean="0"/>
              <a:t>Haga clic para modificar el estilo de texto del patrón</a:t>
            </a:r>
          </a:p>
        </p:txBody>
      </p:sp>
    </p:spTree>
    <p:extLst>
      <p:ext uri="{BB962C8B-B14F-4D97-AF65-F5344CB8AC3E}">
        <p14:creationId xmlns:p14="http://schemas.microsoft.com/office/powerpoint/2010/main" val="322762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26 April 2016</a:t>
            </a:r>
            <a:endParaRPr lang="en-US" dirty="0"/>
          </a:p>
        </p:txBody>
      </p:sp>
      <p:sp>
        <p:nvSpPr>
          <p:cNvPr id="3" name="Footer Placeholder 2"/>
          <p:cNvSpPr>
            <a:spLocks noGrp="1"/>
          </p:cNvSpPr>
          <p:nvPr>
            <p:ph type="ftr" sz="quarter" idx="11"/>
          </p:nvPr>
        </p:nvSpPr>
        <p:spPr/>
        <p:txBody>
          <a:bodyPr/>
          <a:lstStyle/>
          <a:p>
            <a:r>
              <a:rPr lang="en-US" smtClean="0"/>
              <a:t>Amend presentation name in Footer and Apply to All</a:t>
            </a:r>
            <a:endParaRPr lang="en-US"/>
          </a:p>
        </p:txBody>
      </p:sp>
      <p:sp>
        <p:nvSpPr>
          <p:cNvPr id="4" name="Slide Number Placeholder 3"/>
          <p:cNvSpPr>
            <a:spLocks noGrp="1"/>
          </p:cNvSpPr>
          <p:nvPr>
            <p:ph type="sldNum" sz="quarter" idx="12"/>
          </p:nvPr>
        </p:nvSpPr>
        <p:spPr/>
        <p:txBody>
          <a:bodyPr/>
          <a:lstStyle/>
          <a:p>
            <a:fld id="{C3FDE51E-0052-334C-A4B2-C567FE9F326F}" type="slidenum">
              <a:rPr lang="en-US" smtClean="0"/>
              <a:t>‹Nr.›</a:t>
            </a:fld>
            <a:endParaRPr lang="en-US"/>
          </a:p>
        </p:txBody>
      </p:sp>
      <p:sp>
        <p:nvSpPr>
          <p:cNvPr id="5" name="Rectangle 4"/>
          <p:cNvSpPr/>
          <p:nvPr userDrawn="1"/>
        </p:nvSpPr>
        <p:spPr>
          <a:xfrm>
            <a:off x="345179" y="1081128"/>
            <a:ext cx="8458854" cy="182359"/>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0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amp; imag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26 April 2016</a:t>
            </a:r>
            <a:endParaRPr lang="en-US" dirty="0"/>
          </a:p>
        </p:txBody>
      </p:sp>
      <p:sp>
        <p:nvSpPr>
          <p:cNvPr id="3" name="Footer Placeholder 2"/>
          <p:cNvSpPr>
            <a:spLocks noGrp="1"/>
          </p:cNvSpPr>
          <p:nvPr>
            <p:ph type="ftr" sz="quarter" idx="11"/>
          </p:nvPr>
        </p:nvSpPr>
        <p:spPr/>
        <p:txBody>
          <a:bodyPr/>
          <a:lstStyle/>
          <a:p>
            <a:r>
              <a:rPr lang="en-US" smtClean="0"/>
              <a:t>Amend presentation name in Footer and Apply to All</a:t>
            </a:r>
            <a:endParaRPr lang="en-US"/>
          </a:p>
        </p:txBody>
      </p:sp>
      <p:sp>
        <p:nvSpPr>
          <p:cNvPr id="4" name="Slide Number Placeholder 3"/>
          <p:cNvSpPr>
            <a:spLocks noGrp="1"/>
          </p:cNvSpPr>
          <p:nvPr>
            <p:ph type="sldNum" sz="quarter" idx="12"/>
          </p:nvPr>
        </p:nvSpPr>
        <p:spPr/>
        <p:txBody>
          <a:bodyPr/>
          <a:lstStyle/>
          <a:p>
            <a:fld id="{C3FDE51E-0052-334C-A4B2-C567FE9F326F}" type="slidenum">
              <a:rPr lang="en-US" smtClean="0"/>
              <a:t>‹Nr.›</a:t>
            </a:fld>
            <a:endParaRPr lang="en-US"/>
          </a:p>
        </p:txBody>
      </p:sp>
      <p:sp>
        <p:nvSpPr>
          <p:cNvPr id="5" name="Rectangle 4"/>
          <p:cNvSpPr/>
          <p:nvPr userDrawn="1"/>
        </p:nvSpPr>
        <p:spPr>
          <a:xfrm>
            <a:off x="345179" y="1081128"/>
            <a:ext cx="8458854" cy="182359"/>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6"/>
          <p:cNvSpPr>
            <a:spLocks noGrp="1"/>
          </p:cNvSpPr>
          <p:nvPr>
            <p:ph type="pic" sz="quarter" idx="13"/>
          </p:nvPr>
        </p:nvSpPr>
        <p:spPr>
          <a:xfrm>
            <a:off x="147637" y="147638"/>
            <a:ext cx="8837613" cy="6159500"/>
          </a:xfrm>
        </p:spPr>
        <p:txBody>
          <a:bodyPr/>
          <a:lstStyle/>
          <a:p>
            <a:r>
              <a:rPr lang="es-ES_tradnl" smtClean="0"/>
              <a:t>Arrastre la imagen al marcador de posición o haga clic en el icono para agregar</a:t>
            </a:r>
            <a:endParaRPr lang="en-US"/>
          </a:p>
        </p:txBody>
      </p:sp>
    </p:spTree>
    <p:extLst>
      <p:ext uri="{BB962C8B-B14F-4D97-AF65-F5344CB8AC3E}">
        <p14:creationId xmlns:p14="http://schemas.microsoft.com/office/powerpoint/2010/main" val="5243790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1172308"/>
          </a:xfrm>
          <a:prstGeom prst="rect">
            <a:avLst/>
          </a:prstGeom>
          <a:gradFill flip="none" rotWithShape="1">
            <a:gsLst>
              <a:gs pos="40000">
                <a:srgbClr val="FA0007"/>
              </a:gs>
              <a:gs pos="100000">
                <a:srgbClr val="761706"/>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56308" y="149795"/>
            <a:ext cx="8824871" cy="1081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4634" y="202995"/>
            <a:ext cx="8282640" cy="506900"/>
          </a:xfrm>
          <a:prstGeom prst="rect">
            <a:avLst/>
          </a:prstGeom>
        </p:spPr>
        <p:txBody>
          <a:bodyPr vert="horz" lIns="0" tIns="0" rIns="0" bIns="0" rtlCol="0" anchor="ctr">
            <a:normAutofit/>
          </a:bodyPr>
          <a:lstStyle/>
          <a:p>
            <a:r>
              <a:rPr lang="es-ES_tradnl" smtClean="0"/>
              <a:t>Clic para editar título</a:t>
            </a:r>
            <a:endParaRPr lang="en-US" dirty="0"/>
          </a:p>
        </p:txBody>
      </p:sp>
      <p:sp>
        <p:nvSpPr>
          <p:cNvPr id="3" name="Text Placeholder 2"/>
          <p:cNvSpPr>
            <a:spLocks noGrp="1"/>
          </p:cNvSpPr>
          <p:nvPr>
            <p:ph type="body" idx="1"/>
          </p:nvPr>
        </p:nvSpPr>
        <p:spPr>
          <a:xfrm>
            <a:off x="431147" y="1600200"/>
            <a:ext cx="8276127" cy="4706938"/>
          </a:xfrm>
          <a:prstGeom prst="rect">
            <a:avLst/>
          </a:prstGeom>
        </p:spPr>
        <p:txBody>
          <a:bodyPr vert="horz" lIns="0" tIns="0" rIns="0" bIns="0" rtlCol="0">
            <a:no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Date Placeholder 3"/>
          <p:cNvSpPr>
            <a:spLocks noGrp="1"/>
          </p:cNvSpPr>
          <p:nvPr>
            <p:ph type="dt" sz="half" idx="2"/>
          </p:nvPr>
        </p:nvSpPr>
        <p:spPr>
          <a:xfrm>
            <a:off x="6448991" y="6441019"/>
            <a:ext cx="1581319" cy="365125"/>
          </a:xfrm>
          <a:prstGeom prst="rect">
            <a:avLst/>
          </a:prstGeom>
        </p:spPr>
        <p:txBody>
          <a:bodyPr vert="horz" lIns="91440" tIns="45720" rIns="91440" bIns="45720" rtlCol="0" anchor="ctr"/>
          <a:lstStyle>
            <a:lvl1pPr algn="l">
              <a:defRPr sz="1000" b="0" i="0">
                <a:solidFill>
                  <a:schemeClr val="tx1"/>
                </a:solidFill>
                <a:latin typeface="Gill Sans Infant Std"/>
                <a:cs typeface="Gill Sans Infant Std"/>
              </a:defRPr>
            </a:lvl1pPr>
          </a:lstStyle>
          <a:p>
            <a:r>
              <a:rPr lang="en-US" dirty="0" smtClean="0"/>
              <a:t>26 April 2016</a:t>
            </a:r>
            <a:endParaRPr lang="en-US" dirty="0"/>
          </a:p>
        </p:txBody>
      </p:sp>
      <p:sp>
        <p:nvSpPr>
          <p:cNvPr id="5" name="Footer Placeholder 4"/>
          <p:cNvSpPr>
            <a:spLocks noGrp="1"/>
          </p:cNvSpPr>
          <p:nvPr>
            <p:ph type="ftr" sz="quarter" idx="3"/>
          </p:nvPr>
        </p:nvSpPr>
        <p:spPr>
          <a:xfrm>
            <a:off x="2525022" y="6441019"/>
            <a:ext cx="3824978" cy="365125"/>
          </a:xfrm>
          <a:prstGeom prst="rect">
            <a:avLst/>
          </a:prstGeom>
        </p:spPr>
        <p:txBody>
          <a:bodyPr vert="horz" lIns="91440" tIns="45720" rIns="91440" bIns="45720" rtlCol="0" anchor="ctr"/>
          <a:lstStyle>
            <a:lvl1pPr algn="l">
              <a:defRPr sz="1000" b="0" i="0">
                <a:solidFill>
                  <a:schemeClr val="tx1"/>
                </a:solidFill>
                <a:latin typeface="Gill Sans Infant Std"/>
                <a:cs typeface="Gill Sans Infant Std"/>
              </a:defRPr>
            </a:lvl1pPr>
          </a:lstStyle>
          <a:p>
            <a:r>
              <a:rPr lang="en-US" dirty="0" smtClean="0"/>
              <a:t>Amend presentation name in Footer and Apply to All</a:t>
            </a:r>
            <a:endParaRPr lang="en-US" dirty="0"/>
          </a:p>
        </p:txBody>
      </p:sp>
      <p:sp>
        <p:nvSpPr>
          <p:cNvPr id="6" name="Slide Number Placeholder 5"/>
          <p:cNvSpPr>
            <a:spLocks noGrp="1"/>
          </p:cNvSpPr>
          <p:nvPr>
            <p:ph type="sldNum" sz="quarter" idx="4"/>
          </p:nvPr>
        </p:nvSpPr>
        <p:spPr>
          <a:xfrm>
            <a:off x="8030310" y="6441019"/>
            <a:ext cx="773723" cy="365125"/>
          </a:xfrm>
          <a:prstGeom prst="rect">
            <a:avLst/>
          </a:prstGeom>
        </p:spPr>
        <p:txBody>
          <a:bodyPr vert="horz" lIns="91440" tIns="45720" rIns="91440" bIns="45720" rtlCol="0" anchor="ctr"/>
          <a:lstStyle>
            <a:lvl1pPr algn="r">
              <a:defRPr sz="1000" b="0" i="0">
                <a:solidFill>
                  <a:schemeClr val="tx1"/>
                </a:solidFill>
                <a:latin typeface="Gill Sans Infant Std"/>
                <a:cs typeface="Gill Sans Infant Std"/>
              </a:defRPr>
            </a:lvl1pPr>
          </a:lstStyle>
          <a:p>
            <a:fld id="{C3FDE51E-0052-334C-A4B2-C567FE9F326F}" type="slidenum">
              <a:rPr lang="en-US" smtClean="0"/>
              <a:pPr/>
              <a:t>‹Nr.›</a:t>
            </a:fld>
            <a:endParaRPr lang="en-US"/>
          </a:p>
        </p:txBody>
      </p:sp>
      <p:pic>
        <p:nvPicPr>
          <p:cNvPr id="11" name="Picture 10" descr="Save_the_Children_logo.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37660" y="6425702"/>
            <a:ext cx="1861366" cy="380442"/>
          </a:xfrm>
          <a:prstGeom prst="rect">
            <a:avLst/>
          </a:prstGeom>
        </p:spPr>
      </p:pic>
      <p:cxnSp>
        <p:nvCxnSpPr>
          <p:cNvPr id="13" name="Straight Connector 12"/>
          <p:cNvCxnSpPr/>
          <p:nvPr/>
        </p:nvCxnSpPr>
        <p:spPr>
          <a:xfrm flipH="1">
            <a:off x="2466405"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390374" y="6432215"/>
            <a:ext cx="6513" cy="3651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Underscore_line.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24636" y="1124217"/>
            <a:ext cx="8305800" cy="57912"/>
          </a:xfrm>
          <a:prstGeom prst="rect">
            <a:avLst/>
          </a:prstGeom>
        </p:spPr>
      </p:pic>
    </p:spTree>
    <p:extLst>
      <p:ext uri="{BB962C8B-B14F-4D97-AF65-F5344CB8AC3E}">
        <p14:creationId xmlns:p14="http://schemas.microsoft.com/office/powerpoint/2010/main" val="366678524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1" r:id="rId4"/>
    <p:sldLayoutId id="2147483650" r:id="rId5"/>
    <p:sldLayoutId id="2147483662" r:id="rId6"/>
    <p:sldLayoutId id="2147483663" r:id="rId7"/>
    <p:sldLayoutId id="2147483655" r:id="rId8"/>
    <p:sldLayoutId id="2147483669" r:id="rId9"/>
    <p:sldLayoutId id="2147483670" r:id="rId10"/>
    <p:sldLayoutId id="2147483671" r:id="rId11"/>
    <p:sldLayoutId id="2147483672" r:id="rId12"/>
    <p:sldLayoutId id="2147483667" r:id="rId13"/>
    <p:sldLayoutId id="2147483673" r:id="rId14"/>
  </p:sldLayoutIdLst>
  <p:hf hdr="0"/>
  <p:txStyles>
    <p:titleStyle>
      <a:lvl1pPr algn="l" defTabSz="457200" rtl="0" eaLnBrk="1" latinLnBrk="0" hangingPunct="1">
        <a:spcBef>
          <a:spcPct val="0"/>
        </a:spcBef>
        <a:buNone/>
        <a:defRPr sz="2500" b="1" i="0" kern="1200">
          <a:solidFill>
            <a:schemeClr val="tx1"/>
          </a:solidFill>
          <a:latin typeface="Gill Sans Infant Std"/>
          <a:ea typeface="+mj-ea"/>
          <a:cs typeface="Gill Sans Infant Std"/>
        </a:defRPr>
      </a:lvl1pPr>
    </p:titleStyle>
    <p:bodyStyle>
      <a:lvl1pPr marL="0" indent="0" algn="l" defTabSz="457200" rtl="0" eaLnBrk="1" latinLnBrk="0" hangingPunct="1">
        <a:spcBef>
          <a:spcPts val="0"/>
        </a:spcBef>
        <a:spcAft>
          <a:spcPts val="600"/>
        </a:spcAft>
        <a:buFont typeface="Arial"/>
        <a:buNone/>
        <a:defRPr sz="1800" b="1" i="0" kern="1200">
          <a:solidFill>
            <a:schemeClr val="tx2"/>
          </a:solidFill>
          <a:latin typeface="Gill Sans Infant Std"/>
          <a:ea typeface="+mn-ea"/>
          <a:cs typeface="Gill Sans Infant Std"/>
        </a:defRPr>
      </a:lvl1pPr>
      <a:lvl2pPr marL="0" indent="0" algn="l" defTabSz="457200" rtl="0" eaLnBrk="1" latinLnBrk="0" hangingPunct="1">
        <a:spcBef>
          <a:spcPts val="0"/>
        </a:spcBef>
        <a:spcAft>
          <a:spcPts val="600"/>
        </a:spcAft>
        <a:buFont typeface="Arial"/>
        <a:buNone/>
        <a:defRPr sz="1500" b="0" i="0" kern="1200">
          <a:solidFill>
            <a:schemeClr val="tx1"/>
          </a:solidFill>
          <a:latin typeface="Gill Sans Infant Std"/>
          <a:ea typeface="+mn-ea"/>
          <a:cs typeface="Gill Sans Infant Std"/>
        </a:defRPr>
      </a:lvl2pPr>
      <a:lvl3pPr marL="266700" indent="-266700" algn="l" defTabSz="457200" rtl="0" eaLnBrk="1" latinLnBrk="0" hangingPunct="1">
        <a:spcBef>
          <a:spcPts val="0"/>
        </a:spcBef>
        <a:spcAft>
          <a:spcPts val="600"/>
        </a:spcAft>
        <a:buClr>
          <a:schemeClr val="tx2"/>
        </a:buClr>
        <a:buFont typeface="Arial"/>
        <a:buChar char="•"/>
        <a:defRPr sz="1400" b="0" i="0" kern="1200">
          <a:solidFill>
            <a:schemeClr val="tx1"/>
          </a:solidFill>
          <a:latin typeface="Gill Sans Infant Std"/>
          <a:ea typeface="+mn-ea"/>
          <a:cs typeface="Gill Sans Infant Std"/>
        </a:defRPr>
      </a:lvl3pPr>
      <a:lvl4pPr marL="541338" indent="-274638" algn="l" defTabSz="457200" rtl="0" eaLnBrk="1" latinLnBrk="0" hangingPunct="1">
        <a:spcBef>
          <a:spcPts val="0"/>
        </a:spcBef>
        <a:spcAft>
          <a:spcPts val="600"/>
        </a:spcAft>
        <a:buFont typeface="Arial"/>
        <a:buChar char="–"/>
        <a:defRPr sz="1300" b="0" i="0" kern="1200">
          <a:solidFill>
            <a:schemeClr val="tx1"/>
          </a:solidFill>
          <a:latin typeface="Gill Sans Infant Std"/>
          <a:ea typeface="+mn-ea"/>
          <a:cs typeface="Gill Sans Infant Std"/>
        </a:defRPr>
      </a:lvl4pPr>
      <a:lvl5pPr marL="808038" indent="-266700" algn="l" defTabSz="457200" rtl="0" eaLnBrk="1" latinLnBrk="0" hangingPunct="1">
        <a:spcBef>
          <a:spcPts val="0"/>
        </a:spcBef>
        <a:spcAft>
          <a:spcPts val="600"/>
        </a:spcAft>
        <a:buClr>
          <a:schemeClr val="tx2"/>
        </a:buClr>
        <a:buFont typeface="Arial"/>
        <a:buChar char="•"/>
        <a:defRPr sz="1200" b="0" i="0" kern="1200">
          <a:solidFill>
            <a:schemeClr val="tx1"/>
          </a:solidFill>
          <a:latin typeface="Gill Sans Infant Std"/>
          <a:ea typeface="+mn-ea"/>
          <a:cs typeface="Gill Sans Infant St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1.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2.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3.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14.xml.rels><?xml version="1.0" encoding="UTF-8" standalone="yes"?>
<Relationships xmlns="http://schemas.openxmlformats.org/package/2006/relationships"><Relationship Id="rId11" Type="http://schemas.openxmlformats.org/officeDocument/2006/relationships/slide" Target="slide13.xml"/><Relationship Id="rId12" Type="http://schemas.openxmlformats.org/officeDocument/2006/relationships/slide" Target="slide14.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20.xml"/><Relationship Id="rId4" Type="http://schemas.openxmlformats.org/officeDocument/2006/relationships/slide" Target="slide5.xml"/><Relationship Id="rId5" Type="http://schemas.openxmlformats.org/officeDocument/2006/relationships/slide" Target="slide7.xml"/><Relationship Id="rId6" Type="http://schemas.openxmlformats.org/officeDocument/2006/relationships/slide" Target="slide8.xml"/><Relationship Id="rId7" Type="http://schemas.openxmlformats.org/officeDocument/2006/relationships/slide" Target="slide9.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1" Type="http://schemas.openxmlformats.org/officeDocument/2006/relationships/slide" Target="slide13.xml"/><Relationship Id="rId12" Type="http://schemas.openxmlformats.org/officeDocument/2006/relationships/slide" Target="slide14.xml"/><Relationship Id="rId13"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slide15.xml"/><Relationship Id="rId4" Type="http://schemas.openxmlformats.org/officeDocument/2006/relationships/slide" Target="slide5.xml"/><Relationship Id="rId5" Type="http://schemas.openxmlformats.org/officeDocument/2006/relationships/slide" Target="slide7.xml"/><Relationship Id="rId6" Type="http://schemas.openxmlformats.org/officeDocument/2006/relationships/slide" Target="slide8.xml"/><Relationship Id="rId7" Type="http://schemas.openxmlformats.org/officeDocument/2006/relationships/slide" Target="slide9.xml"/><Relationship Id="rId8" Type="http://schemas.openxmlformats.org/officeDocument/2006/relationships/slide" Target="slide10.xml"/><Relationship Id="rId9" Type="http://schemas.openxmlformats.org/officeDocument/2006/relationships/slide" Target="slide11.xml"/><Relationship Id="rId10" Type="http://schemas.openxmlformats.org/officeDocument/2006/relationships/slide" Target="slide12.xml"/></Relationships>
</file>

<file path=ppt/slides/_rels/slide5.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6.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7.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8.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_rels/slide9.xml.rels><?xml version="1.0" encoding="UTF-8" standalone="yes"?>
<Relationships xmlns="http://schemas.openxmlformats.org/package/2006/relationships"><Relationship Id="rId11" Type="http://schemas.openxmlformats.org/officeDocument/2006/relationships/slide" Target="slide14.xml"/><Relationship Id="rId12" Type="http://schemas.openxmlformats.org/officeDocument/2006/relationships/slide" Target="slide20.xml"/><Relationship Id="rId1" Type="http://schemas.openxmlformats.org/officeDocument/2006/relationships/slideLayout" Target="../slideLayouts/slideLayout4.xml"/><Relationship Id="rId2" Type="http://schemas.openxmlformats.org/officeDocument/2006/relationships/slide" Target="slide15.xml"/><Relationship Id="rId3" Type="http://schemas.openxmlformats.org/officeDocument/2006/relationships/slide" Target="slide5.xml"/><Relationship Id="rId4" Type="http://schemas.openxmlformats.org/officeDocument/2006/relationships/slide" Target="slide7.xml"/><Relationship Id="rId5" Type="http://schemas.openxmlformats.org/officeDocument/2006/relationships/slide" Target="slide8.xml"/><Relationship Id="rId6" Type="http://schemas.openxmlformats.org/officeDocument/2006/relationships/slide" Target="slide9.xml"/><Relationship Id="rId7" Type="http://schemas.openxmlformats.org/officeDocument/2006/relationships/slide" Target="slide10.xml"/><Relationship Id="rId8" Type="http://schemas.openxmlformats.org/officeDocument/2006/relationships/slide" Target="slide11.xml"/><Relationship Id="rId9" Type="http://schemas.openxmlformats.org/officeDocument/2006/relationships/slide" Target="slide12.xml"/><Relationship Id="rId10"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15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10</a:t>
            </a:fld>
            <a:endParaRPr lang="en-US"/>
          </a:p>
        </p:txBody>
      </p:sp>
      <p:sp>
        <p:nvSpPr>
          <p:cNvPr id="3" name="CuadroTexto 2"/>
          <p:cNvSpPr txBox="1"/>
          <p:nvPr/>
        </p:nvSpPr>
        <p:spPr>
          <a:xfrm>
            <a:off x="1195755" y="2160166"/>
            <a:ext cx="6781800" cy="2416046"/>
          </a:xfrm>
          <a:prstGeom prst="rect">
            <a:avLst/>
          </a:prstGeom>
          <a:noFill/>
        </p:spPr>
        <p:txBody>
          <a:bodyPr wrap="square" lIns="0" tIns="0" rIns="0" bIns="0" rtlCol="0">
            <a:spAutoFit/>
          </a:bodyPr>
          <a:lstStyle/>
          <a:p>
            <a:r>
              <a:rPr lang="es-ES_tradnl" sz="1600" b="1" dirty="0">
                <a:solidFill>
                  <a:srgbClr val="FF0000"/>
                </a:solidFill>
                <a:latin typeface="Gill Sans Infant Std" charset="0"/>
                <a:ea typeface="Gill Sans Infant Std" charset="0"/>
                <a:cs typeface="Gill Sans Infant Std" charset="0"/>
              </a:rPr>
              <a:t>Objeción </a:t>
            </a:r>
            <a:r>
              <a:rPr lang="es-ES_tradnl" sz="1600" b="1" dirty="0" smtClean="0">
                <a:solidFill>
                  <a:srgbClr val="FF0000"/>
                </a:solidFill>
                <a:latin typeface="Gill Sans Infant Std" charset="0"/>
                <a:ea typeface="Gill Sans Infant Std" charset="0"/>
                <a:cs typeface="Gill Sans Infant Std" charset="0"/>
              </a:rPr>
              <a:t>6: </a:t>
            </a:r>
            <a:r>
              <a:rPr lang="es-MX" sz="1600" b="1" dirty="0">
                <a:solidFill>
                  <a:srgbClr val="FF0000"/>
                </a:solidFill>
                <a:latin typeface="Gill Sans Infant Std" charset="0"/>
                <a:ea typeface="Gill Sans Infant Std" charset="0"/>
                <a:cs typeface="Gill Sans Infant Std" charset="0"/>
              </a:rPr>
              <a:t>¿Cómo sé que mi donativo se utilizará adecuadamente?</a:t>
            </a:r>
            <a:r>
              <a:rPr lang="es-ES_tradnl" sz="1600" dirty="0">
                <a:solidFill>
                  <a:srgbClr val="FF0000"/>
                </a:solidFill>
                <a:latin typeface="Gill Sans Infant Std" charset="0"/>
                <a:ea typeface="Gill Sans Infant Std" charset="0"/>
                <a:cs typeface="Gill Sans Infant Std" charset="0"/>
              </a:rPr>
              <a:t> </a:t>
            </a:r>
            <a:endParaRPr lang="es-ES_tradnl" sz="1600" dirty="0" smtClean="0">
              <a:solidFill>
                <a:srgbClr val="FF0000"/>
              </a:solidFill>
              <a:latin typeface="Gill Sans Infant Std" charset="0"/>
              <a:ea typeface="Gill Sans Infant Std" charset="0"/>
              <a:cs typeface="Gill Sans Infant Std" charset="0"/>
            </a:endParaRPr>
          </a:p>
          <a:p>
            <a:endParaRPr lang="es-ES_tradnl" sz="1400" b="1" dirty="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Permíteme compartirte </a:t>
            </a:r>
            <a:r>
              <a:rPr lang="es-MX" sz="1400" dirty="0">
                <a:latin typeface="Gill Sans Infant MT" charset="0"/>
                <a:ea typeface="Gill Sans Infant MT" charset="0"/>
                <a:cs typeface="Gill Sans Infant MT" charset="0"/>
              </a:rPr>
              <a:t>que el 85.75% de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va directo </a:t>
            </a:r>
            <a:r>
              <a:rPr lang="es-MX" sz="1400" dirty="0" smtClean="0">
                <a:latin typeface="Gill Sans Infant MT" charset="0"/>
                <a:ea typeface="Gill Sans Infant MT" charset="0"/>
                <a:cs typeface="Gill Sans Infant MT" charset="0"/>
              </a:rPr>
              <a:t>a los programas que llevamos a cabo con los niños y las niñas. </a:t>
            </a:r>
            <a:r>
              <a:rPr lang="es-MX" sz="1400" dirty="0">
                <a:latin typeface="Gill Sans Infant MT" charset="0"/>
                <a:ea typeface="Gill Sans Infant MT" charset="0"/>
                <a:cs typeface="Gill Sans Infant MT" charset="0"/>
              </a:rPr>
              <a:t>Y tan sólo el 14.25% para gastos administrativos. Desde hace 14 años la firma internacional Deloitte nos audita, además de las auditorías internas aplicadas por nuestra sede en Reino Unido. </a:t>
            </a:r>
            <a:endParaRPr lang="es-MX" sz="1400" dirty="0" smtClean="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Todo </a:t>
            </a:r>
            <a:r>
              <a:rPr lang="es-MX" sz="1400" dirty="0">
                <a:latin typeface="Gill Sans Infant MT" charset="0"/>
                <a:ea typeface="Gill Sans Infant MT" charset="0"/>
                <a:cs typeface="Gill Sans Infant MT" charset="0"/>
              </a:rPr>
              <a:t>esto nos permite </a:t>
            </a:r>
            <a:r>
              <a:rPr lang="es-MX" sz="1400" dirty="0" smtClean="0">
                <a:latin typeface="Gill Sans Infant MT" charset="0"/>
                <a:ea typeface="Gill Sans Infant MT" charset="0"/>
                <a:cs typeface="Gill Sans Infant MT" charset="0"/>
              </a:rPr>
              <a:t>ofrecerte </a:t>
            </a:r>
            <a:r>
              <a:rPr lang="es-MX" sz="1400" dirty="0">
                <a:latin typeface="Gill Sans Infant MT" charset="0"/>
                <a:ea typeface="Gill Sans Infant MT" charset="0"/>
                <a:cs typeface="Gill Sans Infant MT" charset="0"/>
              </a:rPr>
              <a:t>un recibo deducible de impuestos de </a:t>
            </a:r>
            <a:r>
              <a:rPr lang="es-MX" sz="1400" dirty="0" smtClean="0">
                <a:latin typeface="Gill Sans Infant MT" charset="0"/>
                <a:ea typeface="Gill Sans Infant MT" charset="0"/>
                <a:cs typeface="Gill Sans Infant MT" charset="0"/>
              </a:rPr>
              <a:t>tus </a:t>
            </a:r>
            <a:r>
              <a:rPr lang="es-MX" sz="1400" dirty="0">
                <a:latin typeface="Gill Sans Infant MT" charset="0"/>
                <a:ea typeface="Gill Sans Infant MT" charset="0"/>
                <a:cs typeface="Gill Sans Infant MT" charset="0"/>
              </a:rPr>
              <a:t>pagos mensuales si así lo </a:t>
            </a:r>
            <a:r>
              <a:rPr lang="es-MX" sz="1400" dirty="0" smtClean="0">
                <a:latin typeface="Gill Sans Infant MT" charset="0"/>
                <a:ea typeface="Gill Sans Infant MT" charset="0"/>
                <a:cs typeface="Gill Sans Infant MT" charset="0"/>
              </a:rPr>
              <a:t>deseas. </a:t>
            </a:r>
          </a:p>
          <a:p>
            <a:r>
              <a:rPr lang="es-MX" sz="1400" dirty="0" smtClean="0">
                <a:latin typeface="Gill Sans Infant MT" charset="0"/>
                <a:ea typeface="Gill Sans Infant MT" charset="0"/>
                <a:cs typeface="Gill Sans Infant MT" charset="0"/>
              </a:rPr>
              <a:t>Estamos </a:t>
            </a:r>
            <a:r>
              <a:rPr lang="es-MX" sz="1400" dirty="0">
                <a:latin typeface="Gill Sans Infant MT" charset="0"/>
                <a:ea typeface="Gill Sans Infant MT" charset="0"/>
                <a:cs typeface="Gill Sans Infant MT" charset="0"/>
              </a:rPr>
              <a:t>para </a:t>
            </a:r>
            <a:r>
              <a:rPr lang="es-MX" sz="1400" dirty="0" smtClean="0">
                <a:latin typeface="Gill Sans Infant MT" charset="0"/>
                <a:ea typeface="Gill Sans Infant MT" charset="0"/>
                <a:cs typeface="Gill Sans Infant MT" charset="0"/>
              </a:rPr>
              <a:t>servirte </a:t>
            </a:r>
            <a:r>
              <a:rPr lang="es-MX" sz="1400" dirty="0">
                <a:latin typeface="Gill Sans Infant MT" charset="0"/>
                <a:ea typeface="Gill Sans Infant MT" charset="0"/>
                <a:cs typeface="Gill Sans Infant MT" charset="0"/>
              </a:rPr>
              <a:t>en todo momento, así que comencemos, ¿Cúal es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nombre completo?</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676400"/>
            <a:ext cx="7496910" cy="30480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24" name="Rectángulo redondeado 23">
            <a:hlinkClick r:id="rId2" action="ppaction://hlinksldjump"/>
          </p:cNvPr>
          <p:cNvSpPr/>
          <p:nvPr/>
        </p:nvSpPr>
        <p:spPr>
          <a:xfrm>
            <a:off x="1160580" y="52578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6" name="Rectángulo redondeado 25">
            <a:hlinkClick r:id="rId3" action="ppaction://hlinksldjump"/>
          </p:cNvPr>
          <p:cNvSpPr/>
          <p:nvPr/>
        </p:nvSpPr>
        <p:spPr>
          <a:xfrm>
            <a:off x="3114040" y="49530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7" name="Rectángulo redondeado 26">
            <a:hlinkClick r:id="rId4" action="ppaction://hlinksldjump"/>
          </p:cNvPr>
          <p:cNvSpPr/>
          <p:nvPr/>
        </p:nvSpPr>
        <p:spPr>
          <a:xfrm>
            <a:off x="4485640" y="4953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8" name="Rectángulo redondeado 27">
            <a:hlinkClick r:id="rId5" action="ppaction://hlinksldjump"/>
          </p:cNvPr>
          <p:cNvSpPr/>
          <p:nvPr/>
        </p:nvSpPr>
        <p:spPr>
          <a:xfrm>
            <a:off x="6019800" y="4953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29" name="Rectángulo redondeado 28">
            <a:hlinkClick r:id="rId6" action="ppaction://hlinksldjump"/>
          </p:cNvPr>
          <p:cNvSpPr/>
          <p:nvPr/>
        </p:nvSpPr>
        <p:spPr>
          <a:xfrm>
            <a:off x="3114040" y="5334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0" name="Rectángulo redondeado 29">
            <a:hlinkClick r:id="rId7" action="ppaction://hlinksldjump"/>
          </p:cNvPr>
          <p:cNvSpPr/>
          <p:nvPr/>
        </p:nvSpPr>
        <p:spPr>
          <a:xfrm>
            <a:off x="4638040" y="53340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31" name="Rectángulo redondeado 30">
            <a:hlinkClick r:id="rId8" action="ppaction://hlinksldjump"/>
          </p:cNvPr>
          <p:cNvSpPr/>
          <p:nvPr/>
        </p:nvSpPr>
        <p:spPr>
          <a:xfrm>
            <a:off x="6009640" y="5334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32" name="Rectángulo redondeado 31">
            <a:hlinkClick r:id="rId9" action="ppaction://hlinksldjump"/>
          </p:cNvPr>
          <p:cNvSpPr/>
          <p:nvPr/>
        </p:nvSpPr>
        <p:spPr>
          <a:xfrm>
            <a:off x="3119120" y="57426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3" name="Rectángulo redondeado 32">
            <a:hlinkClick r:id="rId10" action="ppaction://hlinksldjump"/>
          </p:cNvPr>
          <p:cNvSpPr/>
          <p:nvPr/>
        </p:nvSpPr>
        <p:spPr>
          <a:xfrm>
            <a:off x="4632960" y="57426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4" name="Rectángulo redondeado 33">
            <a:hlinkClick r:id="rId11" action="ppaction://hlinksldjump"/>
          </p:cNvPr>
          <p:cNvSpPr/>
          <p:nvPr/>
        </p:nvSpPr>
        <p:spPr>
          <a:xfrm>
            <a:off x="6009640" y="57426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2578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5871513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11</a:t>
            </a:fld>
            <a:endParaRPr lang="en-US"/>
          </a:p>
        </p:txBody>
      </p:sp>
      <p:sp>
        <p:nvSpPr>
          <p:cNvPr id="3" name="CuadroTexto 2"/>
          <p:cNvSpPr txBox="1"/>
          <p:nvPr/>
        </p:nvSpPr>
        <p:spPr>
          <a:xfrm>
            <a:off x="1195755" y="2057400"/>
            <a:ext cx="6781800" cy="2846933"/>
          </a:xfrm>
          <a:prstGeom prst="rect">
            <a:avLst/>
          </a:prstGeom>
          <a:noFill/>
        </p:spPr>
        <p:txBody>
          <a:bodyPr wrap="square" lIns="0" tIns="0" rIns="0" bIns="0" rtlCol="0">
            <a:spAutoFit/>
          </a:bodyPr>
          <a:lstStyle/>
          <a:p>
            <a:r>
              <a:rPr lang="es-ES_tradnl" sz="1600" b="1" dirty="0">
                <a:solidFill>
                  <a:srgbClr val="FF0000"/>
                </a:solidFill>
                <a:latin typeface="Gill Sans Infant Std" charset="0"/>
                <a:ea typeface="Gill Sans Infant Std" charset="0"/>
                <a:cs typeface="Gill Sans Infant Std" charset="0"/>
              </a:rPr>
              <a:t>Objeción 7</a:t>
            </a:r>
            <a:r>
              <a:rPr lang="es-ES_tradnl" sz="1600" b="1" dirty="0" smtClean="0">
                <a:solidFill>
                  <a:srgbClr val="FF0000"/>
                </a:solidFill>
                <a:latin typeface="Gill Sans Infant Std" charset="0"/>
                <a:ea typeface="Gill Sans Infant Std" charset="0"/>
                <a:cs typeface="Gill Sans Infant Std" charset="0"/>
              </a:rPr>
              <a:t>: </a:t>
            </a:r>
            <a:r>
              <a:rPr lang="es-ES_tradnl" sz="1600" b="1" dirty="0">
                <a:solidFill>
                  <a:srgbClr val="FF0000"/>
                </a:solidFill>
                <a:latin typeface="Gill Sans Infant Std" charset="0"/>
                <a:ea typeface="Gill Sans Infant Std" charset="0"/>
                <a:cs typeface="Gill Sans Infant Std" charset="0"/>
              </a:rPr>
              <a:t>No me gustaría dar mis datos por teléfono. </a:t>
            </a:r>
          </a:p>
          <a:p>
            <a:endParaRPr lang="es-MX" sz="1400" dirty="0" smtClean="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No </a:t>
            </a:r>
            <a:r>
              <a:rPr lang="es-MX" sz="1400" dirty="0">
                <a:latin typeface="Gill Sans Infant MT" charset="0"/>
                <a:ea typeface="Gill Sans Infant MT" charset="0"/>
                <a:cs typeface="Gill Sans Infant MT" charset="0"/>
              </a:rPr>
              <a:t>t</a:t>
            </a:r>
            <a:r>
              <a:rPr lang="es-MX" sz="1400" dirty="0" smtClean="0">
                <a:latin typeface="Gill Sans Infant MT" charset="0"/>
                <a:ea typeface="Gill Sans Infant MT" charset="0"/>
                <a:cs typeface="Gill Sans Infant MT" charset="0"/>
              </a:rPr>
              <a:t>e preocupes </a:t>
            </a:r>
            <a:r>
              <a:rPr lang="es-MX" sz="1400" dirty="0" smtClean="0">
                <a:solidFill>
                  <a:srgbClr val="FF0000"/>
                </a:solidFill>
                <a:latin typeface="Gill Sans Infant MT" charset="0"/>
                <a:ea typeface="Gill Sans Infant MT" charset="0"/>
                <a:cs typeface="Gill Sans Infant MT" charset="0"/>
              </a:rPr>
              <a:t>&lt;Nombre del Donante&gt;</a:t>
            </a:r>
            <a:r>
              <a:rPr lang="es-MX" sz="1400" dirty="0">
                <a:solidFill>
                  <a:srgbClr val="FF0000"/>
                </a:solidFill>
                <a:latin typeface="Gill Sans Infant MT" charset="0"/>
                <a:ea typeface="Gill Sans Infant MT" charset="0"/>
                <a:cs typeface="Gill Sans Infant MT" charset="0"/>
              </a:rPr>
              <a:t>, </a:t>
            </a:r>
            <a:r>
              <a:rPr lang="es-MX" sz="1400" dirty="0">
                <a:latin typeface="Gill Sans Infant MT" charset="0"/>
                <a:ea typeface="Gill Sans Infant MT" charset="0"/>
                <a:cs typeface="Gill Sans Infant MT" charset="0"/>
              </a:rPr>
              <a:t>creáme que nuestro único interés es poder apoyar a los niños y niñas que más lo necesitan. Además como una organización totalmente seria a nivel mundial, tomamos la seguridad y el manejo de la información sobre nuestros donentes muy seriamente. Es por eso que tenemos standares de seguridad muy altos para el manejo de la información para proteger los datos de nuestros donantes. Así que no hay porque sentir desconfianza. </a:t>
            </a:r>
            <a:endParaRPr lang="es-ES_tradnl" sz="1400" b="1" dirty="0">
              <a:latin typeface="Gill Sans Infant MT" charset="0"/>
              <a:ea typeface="Gill Sans Infant MT" charset="0"/>
              <a:cs typeface="Gill Sans Infant MT" charset="0"/>
            </a:endParaRPr>
          </a:p>
          <a:p>
            <a:endParaRPr lang="es-MX" sz="1400" dirty="0" smtClean="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Si gustas puedes </a:t>
            </a:r>
            <a:r>
              <a:rPr lang="es-MX" sz="1400" dirty="0">
                <a:latin typeface="Gill Sans Infant MT" charset="0"/>
                <a:ea typeface="Gill Sans Infant MT" charset="0"/>
                <a:cs typeface="Gill Sans Infant MT" charset="0"/>
              </a:rPr>
              <a:t>hacer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a través de nuestra página de internet, </a:t>
            </a:r>
            <a:r>
              <a:rPr lang="es-MX" sz="1400" dirty="0" smtClean="0">
                <a:latin typeface="Gill Sans Infant MT" charset="0"/>
                <a:ea typeface="Gill Sans Infant MT" charset="0"/>
                <a:cs typeface="Gill Sans Infant MT" charset="0"/>
              </a:rPr>
              <a:t>te </a:t>
            </a:r>
            <a:r>
              <a:rPr lang="es-MX" sz="1400" dirty="0">
                <a:latin typeface="Gill Sans Infant MT" charset="0"/>
                <a:ea typeface="Gill Sans Infant MT" charset="0"/>
                <a:cs typeface="Gill Sans Infant MT" charset="0"/>
              </a:rPr>
              <a:t>ayudaré paso a paso, por favor </a:t>
            </a:r>
            <a:r>
              <a:rPr lang="es-MX" sz="1400" dirty="0" smtClean="0">
                <a:latin typeface="Gill Sans Infant MT" charset="0"/>
                <a:ea typeface="Gill Sans Infant MT" charset="0"/>
                <a:cs typeface="Gill Sans Infant MT" charset="0"/>
              </a:rPr>
              <a:t>ingresa </a:t>
            </a:r>
            <a:r>
              <a:rPr lang="es-MX" sz="1400" dirty="0">
                <a:latin typeface="Gill Sans Infant MT" charset="0"/>
                <a:ea typeface="Gill Sans Infant MT" charset="0"/>
                <a:cs typeface="Gill Sans Infant MT" charset="0"/>
              </a:rPr>
              <a:t>a la siguiente dirección de internet para poder </a:t>
            </a:r>
            <a:r>
              <a:rPr lang="es-MX" sz="1400" dirty="0" smtClean="0">
                <a:latin typeface="Gill Sans Infant MT" charset="0"/>
                <a:ea typeface="Gill Sans Infant MT" charset="0"/>
                <a:cs typeface="Gill Sans Infant MT" charset="0"/>
              </a:rPr>
              <a:t>ayudarte</a:t>
            </a:r>
            <a:r>
              <a:rPr lang="es-MX" sz="1400" dirty="0">
                <a:latin typeface="Gill Sans Infant MT" charset="0"/>
                <a:ea typeface="Gill Sans Infant MT" charset="0"/>
                <a:cs typeface="Gill Sans Infant MT" charset="0"/>
              </a:rPr>
              <a:t>: apoyo.savethechildren.mx</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676400"/>
            <a:ext cx="7496910" cy="3276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Título 1"/>
          <p:cNvSpPr txBox="1">
            <a:spLocks/>
          </p:cNvSpPr>
          <p:nvPr/>
        </p:nvSpPr>
        <p:spPr>
          <a:xfrm>
            <a:off x="424634" y="355395"/>
            <a:ext cx="2318566" cy="787605"/>
          </a:xfrm>
          <a:prstGeom prst="rect">
            <a:avLst/>
          </a:prstGeom>
        </p:spPr>
        <p:txBody>
          <a:bodyPr vert="horz" lIns="0" tIns="0" rIns="0" bIns="0" rtlCol="0" anchor="ctr">
            <a:noAutofit/>
          </a:bodyPr>
          <a:lstStyle>
            <a:lvl1pPr algn="l" defTabSz="457200" rtl="0" eaLnBrk="1" latinLnBrk="0" hangingPunct="1">
              <a:spcBef>
                <a:spcPct val="0"/>
              </a:spcBef>
              <a:buNone/>
              <a:defRPr sz="4800" b="0" i="0" kern="1200" cap="none">
                <a:solidFill>
                  <a:schemeClr val="bg1"/>
                </a:solidFill>
                <a:latin typeface="Trade Gothic LT Com Cn" panose="020B0806040303020004" pitchFamily="34" charset="0"/>
                <a:ea typeface="+mj-ea"/>
                <a:cs typeface="Trade Gothic LT Com Cn" panose="020B0806040303020004" pitchFamily="34" charset="0"/>
              </a:defRPr>
            </a:lvl1pPr>
          </a:lstStyle>
          <a:p>
            <a:r>
              <a:rPr lang="es-ES_tradnl" sz="4000" smtClean="0">
                <a:latin typeface="Trade Gothic LT Com Bold Cn"/>
                <a:ea typeface="Trade Gothic LT Std Bold Condensed No. 20" charset="0"/>
                <a:cs typeface="Trade Gothic LT Com Bold Cn"/>
              </a:rPr>
              <a:t>OBJECIONES</a:t>
            </a:r>
            <a:r>
              <a:rPr lang="es-ES_tradnl"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24" name="Rectángulo redondeado 23">
            <a:hlinkClick r:id="rId2" action="ppaction://hlinksldjump"/>
          </p:cNvPr>
          <p:cNvSpPr/>
          <p:nvPr/>
        </p:nvSpPr>
        <p:spPr>
          <a:xfrm>
            <a:off x="1160580" y="54102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6" name="Rectángulo redondeado 25">
            <a:hlinkClick r:id="rId3" action="ppaction://hlinksldjump"/>
          </p:cNvPr>
          <p:cNvSpPr/>
          <p:nvPr/>
        </p:nvSpPr>
        <p:spPr>
          <a:xfrm>
            <a:off x="3114040" y="5105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7" name="Rectángulo redondeado 26">
            <a:hlinkClick r:id="rId4" action="ppaction://hlinksldjump"/>
          </p:cNvPr>
          <p:cNvSpPr/>
          <p:nvPr/>
        </p:nvSpPr>
        <p:spPr>
          <a:xfrm>
            <a:off x="448564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8" name="Rectángulo redondeado 27">
            <a:hlinkClick r:id="rId5" action="ppaction://hlinksldjump"/>
          </p:cNvPr>
          <p:cNvSpPr/>
          <p:nvPr/>
        </p:nvSpPr>
        <p:spPr>
          <a:xfrm>
            <a:off x="601980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29" name="Rectángulo redondeado 28">
            <a:hlinkClick r:id="rId6" action="ppaction://hlinksldjump"/>
          </p:cNvPr>
          <p:cNvSpPr/>
          <p:nvPr/>
        </p:nvSpPr>
        <p:spPr>
          <a:xfrm>
            <a:off x="31140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0" name="Rectángulo redondeado 29">
            <a:hlinkClick r:id="rId7" action="ppaction://hlinksldjump"/>
          </p:cNvPr>
          <p:cNvSpPr/>
          <p:nvPr/>
        </p:nvSpPr>
        <p:spPr>
          <a:xfrm>
            <a:off x="4638040" y="5486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31" name="Rectángulo redondeado 30">
            <a:hlinkClick r:id="rId8" action="ppaction://hlinksldjump"/>
          </p:cNvPr>
          <p:cNvSpPr/>
          <p:nvPr/>
        </p:nvSpPr>
        <p:spPr>
          <a:xfrm>
            <a:off x="60096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32" name="Rectángulo redondeado 31">
            <a:hlinkClick r:id="rId9" action="ppaction://hlinksldjump"/>
          </p:cNvPr>
          <p:cNvSpPr/>
          <p:nvPr/>
        </p:nvSpPr>
        <p:spPr>
          <a:xfrm>
            <a:off x="3119120" y="58950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3" name="Rectángulo redondeado 32">
            <a:hlinkClick r:id="rId10" action="ppaction://hlinksldjump"/>
          </p:cNvPr>
          <p:cNvSpPr/>
          <p:nvPr/>
        </p:nvSpPr>
        <p:spPr>
          <a:xfrm>
            <a:off x="4632960" y="58950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4" name="Rectángulo redondeado 33">
            <a:hlinkClick r:id="rId11" action="ppaction://hlinksldjump"/>
          </p:cNvPr>
          <p:cNvSpPr/>
          <p:nvPr/>
        </p:nvSpPr>
        <p:spPr>
          <a:xfrm>
            <a:off x="6009640" y="58950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3340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10907301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12</a:t>
            </a:fld>
            <a:endParaRPr lang="en-US"/>
          </a:p>
        </p:txBody>
      </p:sp>
      <p:sp>
        <p:nvSpPr>
          <p:cNvPr id="3" name="CuadroTexto 2"/>
          <p:cNvSpPr txBox="1"/>
          <p:nvPr/>
        </p:nvSpPr>
        <p:spPr>
          <a:xfrm>
            <a:off x="1195755" y="2057400"/>
            <a:ext cx="6781800" cy="2846933"/>
          </a:xfrm>
          <a:prstGeom prst="rect">
            <a:avLst/>
          </a:prstGeom>
          <a:noFill/>
        </p:spPr>
        <p:txBody>
          <a:bodyPr wrap="square" lIns="0" tIns="0" rIns="0" bIns="0" rtlCol="0">
            <a:spAutoFit/>
          </a:bodyPr>
          <a:lstStyle/>
          <a:p>
            <a:r>
              <a:rPr lang="es-ES_tradnl" sz="1600" b="1" dirty="0">
                <a:solidFill>
                  <a:srgbClr val="FF0000"/>
                </a:solidFill>
                <a:latin typeface="Gill Sans Infant Std" charset="0"/>
                <a:ea typeface="Gill Sans Infant Std" charset="0"/>
                <a:cs typeface="Gill Sans Infant Std" charset="0"/>
              </a:rPr>
              <a:t>Objeción </a:t>
            </a:r>
            <a:r>
              <a:rPr lang="es-ES_tradnl" sz="1600" b="1" dirty="0" smtClean="0">
                <a:solidFill>
                  <a:srgbClr val="FF0000"/>
                </a:solidFill>
                <a:latin typeface="Gill Sans Infant Std" charset="0"/>
                <a:ea typeface="Gill Sans Infant Std" charset="0"/>
                <a:cs typeface="Gill Sans Infant Std" charset="0"/>
              </a:rPr>
              <a:t>8: </a:t>
            </a:r>
            <a:r>
              <a:rPr lang="es-MX" sz="1600" b="1" dirty="0">
                <a:solidFill>
                  <a:srgbClr val="FF0000"/>
                </a:solidFill>
                <a:latin typeface="Gill Sans Infant Std" charset="0"/>
                <a:ea typeface="Gill Sans Infant Std" charset="0"/>
                <a:cs typeface="Gill Sans Infant Std" charset="0"/>
              </a:rPr>
              <a:t>Prefiero dar mi tarjeta de débito antes que la de crédito.</a:t>
            </a:r>
            <a:r>
              <a:rPr lang="es-ES_tradnl" sz="1600" dirty="0">
                <a:solidFill>
                  <a:srgbClr val="FF0000"/>
                </a:solidFill>
                <a:latin typeface="Gill Sans Infant Std" charset="0"/>
                <a:ea typeface="Gill Sans Infant Std" charset="0"/>
                <a:cs typeface="Gill Sans Infant Std" charset="0"/>
              </a:rPr>
              <a:t> </a:t>
            </a:r>
            <a:endParaRPr lang="es-ES_tradnl" sz="1600" dirty="0" smtClean="0">
              <a:solidFill>
                <a:srgbClr val="FF0000"/>
              </a:solidFill>
              <a:latin typeface="Gill Sans Infant Std" charset="0"/>
              <a:ea typeface="Gill Sans Infant Std" charset="0"/>
              <a:cs typeface="Gill Sans Infant Std" charset="0"/>
            </a:endParaRPr>
          </a:p>
          <a:p>
            <a:endParaRPr lang="es-MX" sz="1400" dirty="0" smtClean="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Entendemos que la situación de este medio de pago es complicada debido a diferentes situaciones, pero el hacer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mediante una tarjeta de crédito, garantiza el donativo mensual, ya que las tarjetas de débito en ocasiones no cuentan con el efectivo disponible, ya que en su mayoría son tarjetas de nómina. Probablemente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banco tiene algún programa de puntos y/o beneficios al hacer pagos con su tarjeta, mismos que se acumularían con su donativo también. </a:t>
            </a:r>
            <a:r>
              <a:rPr lang="es-MX" sz="1400" dirty="0" smtClean="0">
                <a:latin typeface="Gill Sans Infant MT" charset="0"/>
                <a:ea typeface="Gill Sans Infant MT" charset="0"/>
                <a:cs typeface="Gill Sans Infant MT" charset="0"/>
              </a:rPr>
              <a:t>Dime, ¿tu </a:t>
            </a:r>
            <a:r>
              <a:rPr lang="es-MX" sz="1400" dirty="0">
                <a:latin typeface="Gill Sans Infant MT" charset="0"/>
                <a:ea typeface="Gill Sans Infant MT" charset="0"/>
                <a:cs typeface="Gill Sans Infant MT" charset="0"/>
              </a:rPr>
              <a:t>tarjeta es Visa o es Mastercard</a:t>
            </a:r>
            <a:r>
              <a:rPr lang="es-MX" sz="1400" dirty="0" smtClean="0">
                <a:latin typeface="Gill Sans Infant MT" charset="0"/>
                <a:ea typeface="Gill Sans Infant MT" charset="0"/>
                <a:cs typeface="Gill Sans Infant MT" charset="0"/>
              </a:rPr>
              <a:t>?</a:t>
            </a:r>
          </a:p>
          <a:p>
            <a:endParaRPr lang="es-ES_tradnl" sz="1400" b="1" dirty="0">
              <a:latin typeface="Gill Sans Infant MT" charset="0"/>
              <a:ea typeface="Gill Sans Infant MT" charset="0"/>
              <a:cs typeface="Gill Sans Infant MT" charset="0"/>
            </a:endParaRPr>
          </a:p>
          <a:p>
            <a:r>
              <a:rPr lang="es-MX" sz="1400" b="1" dirty="0" smtClean="0">
                <a:latin typeface="Gill Sans Infant MT" charset="0"/>
                <a:ea typeface="Gill Sans Infant MT" charset="0"/>
                <a:cs typeface="Gill Sans Infant MT" charset="0"/>
              </a:rPr>
              <a:t>[ Nota: * </a:t>
            </a:r>
            <a:r>
              <a:rPr lang="es-MX" sz="1400" dirty="0">
                <a:latin typeface="Gill Sans Infant MT" charset="0"/>
                <a:ea typeface="Gill Sans Infant MT" charset="0"/>
                <a:cs typeface="Gill Sans Infant MT" charset="0"/>
              </a:rPr>
              <a:t>Si después de la refutación el donante aún sostiene que no cuenta con tarjeta de crédito, procese el donativo con tarjeta de débito</a:t>
            </a:r>
            <a:r>
              <a:rPr lang="es-MX" sz="1400" b="1" dirty="0">
                <a:latin typeface="Gill Sans Infant MT" charset="0"/>
                <a:ea typeface="Gill Sans Infant MT" charset="0"/>
                <a:cs typeface="Gill Sans Infant MT" charset="0"/>
              </a:rPr>
              <a:t>]</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676400"/>
            <a:ext cx="7496910" cy="3276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2"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25" name="Rectángulo redondeado 24">
            <a:hlinkClick r:id="rId2" action="ppaction://hlinksldjump"/>
          </p:cNvPr>
          <p:cNvSpPr/>
          <p:nvPr/>
        </p:nvSpPr>
        <p:spPr>
          <a:xfrm>
            <a:off x="1160580" y="54102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7" name="Rectángulo redondeado 26">
            <a:hlinkClick r:id="rId3" action="ppaction://hlinksldjump"/>
          </p:cNvPr>
          <p:cNvSpPr/>
          <p:nvPr/>
        </p:nvSpPr>
        <p:spPr>
          <a:xfrm>
            <a:off x="3114040" y="5105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8" name="Rectángulo redondeado 27">
            <a:hlinkClick r:id="rId4" action="ppaction://hlinksldjump"/>
          </p:cNvPr>
          <p:cNvSpPr/>
          <p:nvPr/>
        </p:nvSpPr>
        <p:spPr>
          <a:xfrm>
            <a:off x="448564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9" name="Rectángulo redondeado 28">
            <a:hlinkClick r:id="rId5" action="ppaction://hlinksldjump"/>
          </p:cNvPr>
          <p:cNvSpPr/>
          <p:nvPr/>
        </p:nvSpPr>
        <p:spPr>
          <a:xfrm>
            <a:off x="601980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30" name="Rectángulo redondeado 29">
            <a:hlinkClick r:id="rId6" action="ppaction://hlinksldjump"/>
          </p:cNvPr>
          <p:cNvSpPr/>
          <p:nvPr/>
        </p:nvSpPr>
        <p:spPr>
          <a:xfrm>
            <a:off x="31140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1" name="Rectángulo redondeado 30">
            <a:hlinkClick r:id="rId7" action="ppaction://hlinksldjump"/>
          </p:cNvPr>
          <p:cNvSpPr/>
          <p:nvPr/>
        </p:nvSpPr>
        <p:spPr>
          <a:xfrm>
            <a:off x="4638040" y="5486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32" name="Rectángulo redondeado 31">
            <a:hlinkClick r:id="rId8" action="ppaction://hlinksldjump"/>
          </p:cNvPr>
          <p:cNvSpPr/>
          <p:nvPr/>
        </p:nvSpPr>
        <p:spPr>
          <a:xfrm>
            <a:off x="60096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33" name="Rectángulo redondeado 32">
            <a:hlinkClick r:id="rId9" action="ppaction://hlinksldjump"/>
          </p:cNvPr>
          <p:cNvSpPr/>
          <p:nvPr/>
        </p:nvSpPr>
        <p:spPr>
          <a:xfrm>
            <a:off x="3119120" y="58950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4" name="Rectángulo redondeado 33">
            <a:hlinkClick r:id="rId10" action="ppaction://hlinksldjump"/>
          </p:cNvPr>
          <p:cNvSpPr/>
          <p:nvPr/>
        </p:nvSpPr>
        <p:spPr>
          <a:xfrm>
            <a:off x="4632960" y="58950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5" name="Rectángulo redondeado 34">
            <a:hlinkClick r:id="rId11" action="ppaction://hlinksldjump"/>
          </p:cNvPr>
          <p:cNvSpPr/>
          <p:nvPr/>
        </p:nvSpPr>
        <p:spPr>
          <a:xfrm>
            <a:off x="6009640" y="58950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3340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2085578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13</a:t>
            </a:fld>
            <a:endParaRPr lang="en-US"/>
          </a:p>
        </p:txBody>
      </p:sp>
      <p:sp>
        <p:nvSpPr>
          <p:cNvPr id="3" name="CuadroTexto 2"/>
          <p:cNvSpPr txBox="1"/>
          <p:nvPr/>
        </p:nvSpPr>
        <p:spPr>
          <a:xfrm>
            <a:off x="1348155" y="2186732"/>
            <a:ext cx="6500445" cy="2369880"/>
          </a:xfrm>
          <a:prstGeom prst="rect">
            <a:avLst/>
          </a:prstGeom>
          <a:noFill/>
        </p:spPr>
        <p:txBody>
          <a:bodyPr wrap="square" lIns="0" tIns="0" rIns="0" bIns="0" rtlCol="0">
            <a:spAutoFit/>
          </a:bodyPr>
          <a:lstStyle/>
          <a:p>
            <a:r>
              <a:rPr lang="es-ES_tradnl" sz="1400" b="1" dirty="0">
                <a:solidFill>
                  <a:srgbClr val="FF0000"/>
                </a:solidFill>
                <a:latin typeface="Gill Sans Infant Std" charset="0"/>
                <a:ea typeface="Gill Sans Infant Std" charset="0"/>
                <a:cs typeface="Gill Sans Infant Std" charset="0"/>
              </a:rPr>
              <a:t>Objeción 9</a:t>
            </a:r>
            <a:r>
              <a:rPr lang="es-ES_tradnl" sz="1400" b="1" dirty="0" smtClean="0">
                <a:solidFill>
                  <a:srgbClr val="FF0000"/>
                </a:solidFill>
                <a:latin typeface="Gill Sans Infant Std" charset="0"/>
                <a:ea typeface="Gill Sans Infant Std" charset="0"/>
                <a:cs typeface="Gill Sans Infant Std" charset="0"/>
              </a:rPr>
              <a:t>: </a:t>
            </a:r>
            <a:r>
              <a:rPr lang="es-ES_tradnl" sz="1400" b="1" dirty="0">
                <a:solidFill>
                  <a:srgbClr val="FF0000"/>
                </a:solidFill>
              </a:rPr>
              <a:t>M</a:t>
            </a:r>
            <a:r>
              <a:rPr lang="es-ES_tradnl" sz="1400" b="1" dirty="0">
                <a:solidFill>
                  <a:srgbClr val="FF0000"/>
                </a:solidFill>
                <a:latin typeface="Gill Sans Infant Std" charset="0"/>
                <a:ea typeface="Gill Sans Infant Std" charset="0"/>
                <a:cs typeface="Gill Sans Infant Std" charset="0"/>
              </a:rPr>
              <a:t>e gustaría hacer depósitos, </a:t>
            </a:r>
            <a:r>
              <a:rPr lang="es-ES_tradnl" sz="1400" b="1" dirty="0" smtClean="0">
                <a:solidFill>
                  <a:srgbClr val="FF0000"/>
                </a:solidFill>
                <a:latin typeface="Gill Sans Infant Std" charset="0"/>
                <a:ea typeface="Gill Sans Infant Std" charset="0"/>
                <a:cs typeface="Gill Sans Infant Std" charset="0"/>
              </a:rPr>
              <a:t>¿A </a:t>
            </a:r>
            <a:r>
              <a:rPr lang="es-ES_tradnl" sz="1400" b="1" dirty="0">
                <a:solidFill>
                  <a:srgbClr val="FF0000"/>
                </a:solidFill>
                <a:latin typeface="Gill Sans Infant Std" charset="0"/>
                <a:ea typeface="Gill Sans Infant Std" charset="0"/>
                <a:cs typeface="Gill Sans Infant Std" charset="0"/>
              </a:rPr>
              <a:t>qué cuenta puedo hacerlo?</a:t>
            </a:r>
            <a:r>
              <a:rPr lang="es-ES_tradnl" sz="1400" dirty="0">
                <a:solidFill>
                  <a:srgbClr val="FF0000"/>
                </a:solidFill>
                <a:latin typeface="Gill Sans Infant Std" charset="0"/>
                <a:ea typeface="Gill Sans Infant Std" charset="0"/>
                <a:cs typeface="Gill Sans Infant Std" charset="0"/>
              </a:rPr>
              <a:t> </a:t>
            </a:r>
            <a:endParaRPr lang="es-ES_tradnl" sz="1400" dirty="0" smtClean="0">
              <a:solidFill>
                <a:srgbClr val="FF0000"/>
              </a:solidFill>
              <a:latin typeface="Gill Sans Infant Std" charset="0"/>
              <a:ea typeface="Gill Sans Infant Std" charset="0"/>
              <a:cs typeface="Gill Sans Infant Std" charset="0"/>
            </a:endParaRPr>
          </a:p>
          <a:p>
            <a:endParaRPr lang="es-MX" sz="1400" dirty="0" smtClean="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Puedes hacerlo </a:t>
            </a:r>
            <a:r>
              <a:rPr lang="es-MX" sz="1400" dirty="0">
                <a:latin typeface="Gill Sans Infant MT" charset="0"/>
                <a:ea typeface="Gill Sans Infant MT" charset="0"/>
                <a:cs typeface="Gill Sans Infant MT" charset="0"/>
              </a:rPr>
              <a:t>si así lo </a:t>
            </a:r>
            <a:r>
              <a:rPr lang="es-MX" sz="1400" dirty="0" smtClean="0">
                <a:latin typeface="Gill Sans Infant MT" charset="0"/>
                <a:ea typeface="Gill Sans Infant MT" charset="0"/>
                <a:cs typeface="Gill Sans Infant MT" charset="0"/>
              </a:rPr>
              <a:t>deseas, </a:t>
            </a:r>
            <a:r>
              <a:rPr lang="es-MX" sz="1400" dirty="0">
                <a:latin typeface="Gill Sans Infant MT" charset="0"/>
                <a:ea typeface="Gill Sans Infant MT" charset="0"/>
                <a:cs typeface="Gill Sans Infant MT" charset="0"/>
              </a:rPr>
              <a:t>pero deseamos que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sea lo más sencillo para </a:t>
            </a:r>
            <a:r>
              <a:rPr lang="es-MX" sz="1400" dirty="0" smtClean="0">
                <a:latin typeface="Gill Sans Infant MT" charset="0"/>
                <a:ea typeface="Gill Sans Infant MT" charset="0"/>
                <a:cs typeface="Gill Sans Infant MT" charset="0"/>
              </a:rPr>
              <a:t>ti,, </a:t>
            </a:r>
            <a:r>
              <a:rPr lang="es-MX" sz="1400" dirty="0">
                <a:latin typeface="Gill Sans Infant MT" charset="0"/>
                <a:ea typeface="Gill Sans Infant MT" charset="0"/>
                <a:cs typeface="Gill Sans Infant MT" charset="0"/>
              </a:rPr>
              <a:t>y no </a:t>
            </a:r>
            <a:r>
              <a:rPr lang="es-MX" sz="1400" dirty="0" smtClean="0">
                <a:latin typeface="Gill Sans Infant MT" charset="0"/>
                <a:ea typeface="Gill Sans Infant MT" charset="0"/>
                <a:cs typeface="Gill Sans Infant MT" charset="0"/>
              </a:rPr>
              <a:t>gastes </a:t>
            </a:r>
            <a:r>
              <a:rPr lang="es-MX" sz="1400" dirty="0">
                <a:latin typeface="Gill Sans Infant MT" charset="0"/>
                <a:ea typeface="Gill Sans Infant MT" charset="0"/>
                <a:cs typeface="Gill Sans Infant MT" charset="0"/>
              </a:rPr>
              <a:t>t</a:t>
            </a:r>
            <a:r>
              <a:rPr lang="es-MX" sz="1400" dirty="0" smtClean="0">
                <a:latin typeface="Gill Sans Infant MT" charset="0"/>
                <a:ea typeface="Gill Sans Infant MT" charset="0"/>
                <a:cs typeface="Gill Sans Infant MT" charset="0"/>
              </a:rPr>
              <a:t>u </a:t>
            </a:r>
            <a:r>
              <a:rPr lang="es-MX" sz="1400" dirty="0">
                <a:latin typeface="Gill Sans Infant MT" charset="0"/>
                <a:ea typeface="Gill Sans Infant MT" charset="0"/>
                <a:cs typeface="Gill Sans Infant MT" charset="0"/>
              </a:rPr>
              <a:t>valioso tiempo para trasladarse al banco y hacer filas. Y con fin de ubicar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a:t>
            </a:r>
            <a:r>
              <a:rPr lang="es-MX" sz="1400" dirty="0" smtClean="0">
                <a:latin typeface="Gill Sans Infant MT" charset="0"/>
                <a:ea typeface="Gill Sans Infant MT" charset="0"/>
                <a:cs typeface="Gill Sans Infant MT" charset="0"/>
              </a:rPr>
              <a:t>te </a:t>
            </a:r>
            <a:r>
              <a:rPr lang="es-MX" sz="1400" dirty="0">
                <a:latin typeface="Gill Sans Infant MT" charset="0"/>
                <a:ea typeface="Gill Sans Infant MT" charset="0"/>
                <a:cs typeface="Gill Sans Infant MT" charset="0"/>
              </a:rPr>
              <a:t>pediríamos que </a:t>
            </a:r>
            <a:r>
              <a:rPr lang="es-MX" sz="1400" dirty="0" smtClean="0">
                <a:latin typeface="Gill Sans Infant MT" charset="0"/>
                <a:ea typeface="Gill Sans Infant MT" charset="0"/>
                <a:cs typeface="Gill Sans Infant MT" charset="0"/>
              </a:rPr>
              <a:t>envíes </a:t>
            </a:r>
            <a:r>
              <a:rPr lang="es-MX" sz="1400" dirty="0">
                <a:latin typeface="Gill Sans Infant MT" charset="0"/>
                <a:ea typeface="Gill Sans Infant MT" charset="0"/>
                <a:cs typeface="Gill Sans Infant MT" charset="0"/>
              </a:rPr>
              <a:t>una copia de su depósito cada mes. Es por eso que </a:t>
            </a:r>
            <a:r>
              <a:rPr lang="es-MX" sz="1400" dirty="0" smtClean="0">
                <a:latin typeface="Gill Sans Infant MT" charset="0"/>
                <a:ea typeface="Gill Sans Infant MT" charset="0"/>
                <a:cs typeface="Gill Sans Infant MT" charset="0"/>
              </a:rPr>
              <a:t>te </a:t>
            </a:r>
            <a:r>
              <a:rPr lang="es-MX" sz="1400" dirty="0">
                <a:latin typeface="Gill Sans Infant MT" charset="0"/>
                <a:ea typeface="Gill Sans Infant MT" charset="0"/>
                <a:cs typeface="Gill Sans Infant MT" charset="0"/>
              </a:rPr>
              <a:t>pedimos que utilice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tarjeta de crédito y de esta manera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sea aprovechado de una manera más práctica ya que el tiempo es un factor de mucha importancia cuando se trata de hacer llegar recurso a los niños que más lo necesitan. </a:t>
            </a:r>
            <a:r>
              <a:rPr lang="es-MX" sz="1400" dirty="0" smtClean="0">
                <a:latin typeface="Gill Sans Infant MT" charset="0"/>
                <a:ea typeface="Gill Sans Infant MT" charset="0"/>
                <a:cs typeface="Gill Sans Infant MT" charset="0"/>
              </a:rPr>
              <a:t>Te </a:t>
            </a:r>
            <a:r>
              <a:rPr lang="es-MX" sz="1400" dirty="0">
                <a:latin typeface="Gill Sans Infant MT" charset="0"/>
                <a:ea typeface="Gill Sans Infant MT" charset="0"/>
                <a:cs typeface="Gill Sans Infant MT" charset="0"/>
              </a:rPr>
              <a:t>ayudaré a </a:t>
            </a:r>
            <a:r>
              <a:rPr lang="es-MX" sz="1400" dirty="0" smtClean="0">
                <a:latin typeface="Gill Sans Infant MT" charset="0"/>
                <a:ea typeface="Gill Sans Infant MT" charset="0"/>
                <a:cs typeface="Gill Sans Infant MT" charset="0"/>
              </a:rPr>
              <a:t>convertirte </a:t>
            </a:r>
            <a:r>
              <a:rPr lang="es-MX" sz="1400" dirty="0">
                <a:latin typeface="Gill Sans Infant MT" charset="0"/>
                <a:ea typeface="Gill Sans Infant MT" charset="0"/>
                <a:cs typeface="Gill Sans Infant MT" charset="0"/>
              </a:rPr>
              <a:t>en defensor el día de hoy. </a:t>
            </a:r>
            <a:r>
              <a:rPr lang="es-ES_tradnl" sz="1400" dirty="0" smtClean="0">
                <a:latin typeface="Gill Sans Infant MT" charset="0"/>
                <a:ea typeface="Gill Sans Infant MT" charset="0"/>
                <a:cs typeface="Gill Sans Infant MT" charset="0"/>
              </a:rPr>
              <a:t>Me permite sus datos por favor de tarjeta? ¿ tu tarjeta </a:t>
            </a:r>
            <a:r>
              <a:rPr lang="es-ES_tradnl" sz="1400" dirty="0">
                <a:latin typeface="Gill Sans Infant MT" charset="0"/>
                <a:ea typeface="Gill Sans Infant MT" charset="0"/>
                <a:cs typeface="Gill Sans Infant MT" charset="0"/>
              </a:rPr>
              <a:t>es Visa o es </a:t>
            </a:r>
            <a:r>
              <a:rPr lang="es-ES_tradnl" sz="1400" dirty="0" err="1">
                <a:latin typeface="Gill Sans Infant MT" charset="0"/>
                <a:ea typeface="Gill Sans Infant MT" charset="0"/>
                <a:cs typeface="Gill Sans Infant MT" charset="0"/>
              </a:rPr>
              <a:t>Mastercard</a:t>
            </a:r>
            <a:r>
              <a:rPr lang="es-ES_tradnl" sz="1400" dirty="0" smtClean="0">
                <a:latin typeface="Gill Sans Infant MT" charset="0"/>
                <a:ea typeface="Gill Sans Infant MT" charset="0"/>
                <a:cs typeface="Gill Sans Infant MT" charset="0"/>
              </a:rPr>
              <a:t>?</a:t>
            </a:r>
            <a:endParaRPr lang="es-ES_tradnl" sz="1400" b="1" dirty="0">
              <a:latin typeface="Gill Sans Infant MT" charset="0"/>
              <a:ea typeface="Gill Sans Infant MT" charset="0"/>
              <a:cs typeface="Gill Sans Infant MT" charset="0"/>
            </a:endParaRPr>
          </a:p>
        </p:txBody>
      </p:sp>
      <p:sp>
        <p:nvSpPr>
          <p:cNvPr id="8" name="Rectángulo 7"/>
          <p:cNvSpPr/>
          <p:nvPr/>
        </p:nvSpPr>
        <p:spPr>
          <a:xfrm>
            <a:off x="838200" y="1676400"/>
            <a:ext cx="7496910" cy="3276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33" name="Rectángulo redondeado 32">
            <a:hlinkClick r:id="rId2" action="ppaction://hlinksldjump"/>
          </p:cNvPr>
          <p:cNvSpPr/>
          <p:nvPr/>
        </p:nvSpPr>
        <p:spPr>
          <a:xfrm>
            <a:off x="1160580" y="5382568"/>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35" name="Rectángulo redondeado 34">
            <a:hlinkClick r:id="rId3" action="ppaction://hlinksldjump"/>
          </p:cNvPr>
          <p:cNvSpPr/>
          <p:nvPr/>
        </p:nvSpPr>
        <p:spPr>
          <a:xfrm>
            <a:off x="3114040" y="50777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36" name="Rectángulo redondeado 35">
            <a:hlinkClick r:id="rId4" action="ppaction://hlinksldjump"/>
          </p:cNvPr>
          <p:cNvSpPr/>
          <p:nvPr/>
        </p:nvSpPr>
        <p:spPr>
          <a:xfrm>
            <a:off x="4485640" y="50777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37" name="Rectángulo redondeado 36">
            <a:hlinkClick r:id="rId5" action="ppaction://hlinksldjump"/>
          </p:cNvPr>
          <p:cNvSpPr/>
          <p:nvPr/>
        </p:nvSpPr>
        <p:spPr>
          <a:xfrm>
            <a:off x="6019800" y="50777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38" name="Rectángulo redondeado 37">
            <a:hlinkClick r:id="rId6" action="ppaction://hlinksldjump"/>
          </p:cNvPr>
          <p:cNvSpPr/>
          <p:nvPr/>
        </p:nvSpPr>
        <p:spPr>
          <a:xfrm>
            <a:off x="3114040" y="54587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9" name="Rectángulo redondeado 38">
            <a:hlinkClick r:id="rId7" action="ppaction://hlinksldjump"/>
          </p:cNvPr>
          <p:cNvSpPr/>
          <p:nvPr/>
        </p:nvSpPr>
        <p:spPr>
          <a:xfrm>
            <a:off x="4638040" y="54587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40" name="Rectángulo redondeado 39">
            <a:hlinkClick r:id="rId8" action="ppaction://hlinksldjump"/>
          </p:cNvPr>
          <p:cNvSpPr/>
          <p:nvPr/>
        </p:nvSpPr>
        <p:spPr>
          <a:xfrm>
            <a:off x="6009640" y="54587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41" name="Rectángulo redondeado 40">
            <a:hlinkClick r:id="rId9" action="ppaction://hlinksldjump"/>
          </p:cNvPr>
          <p:cNvSpPr/>
          <p:nvPr/>
        </p:nvSpPr>
        <p:spPr>
          <a:xfrm>
            <a:off x="3119120" y="5867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42" name="Rectángulo redondeado 41">
            <a:hlinkClick r:id="rId10" action="ppaction://hlinksldjump"/>
          </p:cNvPr>
          <p:cNvSpPr/>
          <p:nvPr/>
        </p:nvSpPr>
        <p:spPr>
          <a:xfrm>
            <a:off x="4632960" y="5867400"/>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43" name="Rectángulo redondeado 42">
            <a:hlinkClick r:id="rId11" action="ppaction://hlinksldjump"/>
          </p:cNvPr>
          <p:cNvSpPr/>
          <p:nvPr/>
        </p:nvSpPr>
        <p:spPr>
          <a:xfrm>
            <a:off x="6009640" y="5867400"/>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4102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9340113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14</a:t>
            </a:fld>
            <a:endParaRPr lang="en-US"/>
          </a:p>
        </p:txBody>
      </p:sp>
      <p:sp>
        <p:nvSpPr>
          <p:cNvPr id="3" name="CuadroTexto 2"/>
          <p:cNvSpPr txBox="1"/>
          <p:nvPr/>
        </p:nvSpPr>
        <p:spPr>
          <a:xfrm>
            <a:off x="1348155" y="2265269"/>
            <a:ext cx="6348045" cy="1954381"/>
          </a:xfrm>
          <a:prstGeom prst="rect">
            <a:avLst/>
          </a:prstGeom>
          <a:noFill/>
        </p:spPr>
        <p:txBody>
          <a:bodyPr wrap="square" lIns="0" tIns="0" rIns="0" bIns="0" rtlCol="0">
            <a:spAutoFit/>
          </a:bodyPr>
          <a:lstStyle/>
          <a:p>
            <a:r>
              <a:rPr lang="es-ES_tradnl" sz="1400" b="1" dirty="0">
                <a:solidFill>
                  <a:srgbClr val="FF0000"/>
                </a:solidFill>
                <a:latin typeface="Gill Sans Infant Std" charset="0"/>
                <a:ea typeface="Gill Sans Infant Std" charset="0"/>
                <a:cs typeface="Gill Sans Infant Std" charset="0"/>
              </a:rPr>
              <a:t>Objeción </a:t>
            </a:r>
            <a:r>
              <a:rPr lang="es-ES_tradnl" sz="1400" b="1" dirty="0" smtClean="0">
                <a:solidFill>
                  <a:srgbClr val="FF0000"/>
                </a:solidFill>
                <a:latin typeface="Gill Sans Infant Std" charset="0"/>
                <a:ea typeface="Gill Sans Infant Std" charset="0"/>
                <a:cs typeface="Gill Sans Infant Std" charset="0"/>
              </a:rPr>
              <a:t>10: </a:t>
            </a:r>
            <a:r>
              <a:rPr lang="es-MX" sz="1400" b="1" dirty="0">
                <a:solidFill>
                  <a:srgbClr val="FF0000"/>
                </a:solidFill>
                <a:latin typeface="Gill Sans Infant Std" charset="0"/>
                <a:ea typeface="Gill Sans Infant Std" charset="0"/>
                <a:cs typeface="Gill Sans Infant Std" charset="0"/>
              </a:rPr>
              <a:t>Me gustaría que el dinero que dono les llegará integro a niñas y niños a los que benefician ¿es posible?</a:t>
            </a:r>
            <a:r>
              <a:rPr lang="es-ES_tradnl" sz="1400" dirty="0">
                <a:solidFill>
                  <a:srgbClr val="FF0000"/>
                </a:solidFill>
                <a:latin typeface="Gill Sans Infant Std" charset="0"/>
                <a:ea typeface="Gill Sans Infant Std" charset="0"/>
                <a:cs typeface="Gill Sans Infant Std" charset="0"/>
              </a:rPr>
              <a:t> </a:t>
            </a:r>
            <a:endParaRPr lang="es-ES_tradnl" sz="1400" dirty="0" smtClean="0">
              <a:solidFill>
                <a:srgbClr val="FF0000"/>
              </a:solidFill>
              <a:latin typeface="Gill Sans Infant Std" charset="0"/>
              <a:ea typeface="Gill Sans Infant Std" charset="0"/>
              <a:cs typeface="Gill Sans Infant Std" charset="0"/>
            </a:endParaRPr>
          </a:p>
          <a:p>
            <a:endParaRPr lang="es-MX" sz="1400" dirty="0" smtClean="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Nuestro apoyo está basado en programas de atención directa, capacitaciones y talleres para impactar permanentemente y generar las herramientas que les permita en el mediano y largo plazo romper con el círculo de pobreza. Cómo </a:t>
            </a:r>
            <a:r>
              <a:rPr lang="es-MX" sz="1400" dirty="0" smtClean="0">
                <a:latin typeface="Gill Sans Infant MT" charset="0"/>
                <a:ea typeface="Gill Sans Infant MT" charset="0"/>
                <a:cs typeface="Gill Sans Infant MT" charset="0"/>
              </a:rPr>
              <a:t>puedes </a:t>
            </a:r>
            <a:r>
              <a:rPr lang="es-MX" sz="1400" dirty="0">
                <a:latin typeface="Gill Sans Infant MT" charset="0"/>
                <a:ea typeface="Gill Sans Infant MT" charset="0"/>
                <a:cs typeface="Gill Sans Infant MT" charset="0"/>
              </a:rPr>
              <a:t>ver, está es la manera más efectiva de de hacer llegar los recursos. Comencemos con su donativo el día de hoy, ¿Cuál es su código postal?</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773722" y="1905000"/>
            <a:ext cx="7496910" cy="2514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9" name="Rectángulo redondeado 8">
            <a:hlinkClick r:id="rId2" action="ppaction://hlinksldjump"/>
          </p:cNvPr>
          <p:cNvSpPr/>
          <p:nvPr/>
        </p:nvSpPr>
        <p:spPr>
          <a:xfrm>
            <a:off x="1160580" y="51054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11" name="Rectángulo redondeado 10">
            <a:hlinkClick r:id="rId3" action="ppaction://hlinksldjump"/>
          </p:cNvPr>
          <p:cNvSpPr/>
          <p:nvPr/>
        </p:nvSpPr>
        <p:spPr>
          <a:xfrm>
            <a:off x="2028090" y="51054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
        <p:nvSpPr>
          <p:cNvPr id="12" name="Rectángulo redondeado 11">
            <a:hlinkClick r:id="rId4" action="ppaction://hlinksldjump"/>
          </p:cNvPr>
          <p:cNvSpPr/>
          <p:nvPr/>
        </p:nvSpPr>
        <p:spPr>
          <a:xfrm>
            <a:off x="3114040" y="48006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13" name="Rectángulo redondeado 12">
            <a:hlinkClick r:id="rId5" action="ppaction://hlinksldjump"/>
          </p:cNvPr>
          <p:cNvSpPr/>
          <p:nvPr/>
        </p:nvSpPr>
        <p:spPr>
          <a:xfrm>
            <a:off x="4485640" y="4800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14" name="Rectángulo redondeado 13">
            <a:hlinkClick r:id="rId6" action="ppaction://hlinksldjump"/>
          </p:cNvPr>
          <p:cNvSpPr/>
          <p:nvPr/>
        </p:nvSpPr>
        <p:spPr>
          <a:xfrm>
            <a:off x="6019800" y="4800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15" name="Rectángulo redondeado 14">
            <a:hlinkClick r:id="rId7" action="ppaction://hlinksldjump"/>
          </p:cNvPr>
          <p:cNvSpPr/>
          <p:nvPr/>
        </p:nvSpPr>
        <p:spPr>
          <a:xfrm>
            <a:off x="3114040" y="5181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16" name="Rectángulo redondeado 15">
            <a:hlinkClick r:id="rId8" action="ppaction://hlinksldjump"/>
          </p:cNvPr>
          <p:cNvSpPr/>
          <p:nvPr/>
        </p:nvSpPr>
        <p:spPr>
          <a:xfrm>
            <a:off x="4638040" y="51816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17" name="Rectángulo redondeado 16">
            <a:hlinkClick r:id="rId9" action="ppaction://hlinksldjump"/>
          </p:cNvPr>
          <p:cNvSpPr/>
          <p:nvPr/>
        </p:nvSpPr>
        <p:spPr>
          <a:xfrm>
            <a:off x="6009640" y="5181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18" name="Rectángulo redondeado 17">
            <a:hlinkClick r:id="rId10" action="ppaction://hlinksldjump"/>
          </p:cNvPr>
          <p:cNvSpPr/>
          <p:nvPr/>
        </p:nvSpPr>
        <p:spPr>
          <a:xfrm>
            <a:off x="3119120" y="55902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19" name="Rectángulo redondeado 18">
            <a:hlinkClick r:id="rId11" action="ppaction://hlinksldjump"/>
          </p:cNvPr>
          <p:cNvSpPr/>
          <p:nvPr/>
        </p:nvSpPr>
        <p:spPr>
          <a:xfrm>
            <a:off x="4632960" y="55902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20" name="Rectángulo redondeado 19">
            <a:hlinkClick r:id="rId12" action="ppaction://hlinksldjump"/>
          </p:cNvPr>
          <p:cNvSpPr/>
          <p:nvPr/>
        </p:nvSpPr>
        <p:spPr>
          <a:xfrm>
            <a:off x="6009640" y="55902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21"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Tree>
    <p:extLst>
      <p:ext uri="{BB962C8B-B14F-4D97-AF65-F5344CB8AC3E}">
        <p14:creationId xmlns:p14="http://schemas.microsoft.com/office/powerpoint/2010/main" val="1544712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15</a:t>
            </a:fld>
            <a:endParaRPr lang="en-US"/>
          </a:p>
        </p:txBody>
      </p:sp>
      <p:sp>
        <p:nvSpPr>
          <p:cNvPr id="3" name="CuadroTexto 2"/>
          <p:cNvSpPr txBox="1"/>
          <p:nvPr/>
        </p:nvSpPr>
        <p:spPr>
          <a:xfrm>
            <a:off x="1295400" y="1752600"/>
            <a:ext cx="6781800" cy="3970317"/>
          </a:xfrm>
          <a:prstGeom prst="rect">
            <a:avLst/>
          </a:prstGeom>
          <a:noFill/>
        </p:spPr>
        <p:txBody>
          <a:bodyPr wrap="square" lIns="0" tIns="0" rIns="0" bIns="0" rtlCol="0">
            <a:spAutoFit/>
          </a:bodyPr>
          <a:lstStyle/>
          <a:p>
            <a:r>
              <a:rPr lang="es-CR" sz="1200" dirty="0">
                <a:latin typeface="Gill Sans Infant MT" charset="0"/>
                <a:ea typeface="Gill Sans Infant MT" charset="0"/>
                <a:cs typeface="Gill Sans Infant MT" charset="0"/>
              </a:rPr>
              <a:t>Notas:</a:t>
            </a:r>
            <a:endParaRPr lang="es-ES_tradnl" sz="1200" dirty="0">
              <a:latin typeface="Gill Sans Infant MT" charset="0"/>
              <a:ea typeface="Gill Sans Infant MT" charset="0"/>
              <a:cs typeface="Gill Sans Infant MT" charset="0"/>
            </a:endParaRPr>
          </a:p>
          <a:p>
            <a:r>
              <a:rPr lang="es-MX" sz="1200" i="1" dirty="0">
                <a:latin typeface="Gill Sans Infant MT" charset="0"/>
                <a:ea typeface="Gill Sans Infant MT" charset="0"/>
                <a:cs typeface="Gill Sans Infant MT" charset="0"/>
              </a:rPr>
              <a:t>[</a:t>
            </a:r>
            <a:r>
              <a:rPr lang="es-CR" sz="1200" i="1" dirty="0">
                <a:latin typeface="Gill Sans Infant MT" charset="0"/>
                <a:ea typeface="Gill Sans Infant MT" charset="0"/>
                <a:cs typeface="Gill Sans Infant MT" charset="0"/>
              </a:rPr>
              <a:t>Asuma y muestre confianza. Repita y confirme fonéticamente la información del cliente. </a:t>
            </a:r>
            <a:r>
              <a:rPr lang="es-CR" sz="1200" i="1" dirty="0" smtClean="0">
                <a:latin typeface="Gill Sans Infant MT" charset="0"/>
                <a:ea typeface="Gill Sans Infant MT" charset="0"/>
                <a:cs typeface="Gill Sans Infant MT" charset="0"/>
              </a:rPr>
              <a:t/>
            </a:r>
            <a:br>
              <a:rPr lang="es-CR" sz="1200" i="1" dirty="0" smtClean="0">
                <a:latin typeface="Gill Sans Infant MT" charset="0"/>
                <a:ea typeface="Gill Sans Infant MT" charset="0"/>
                <a:cs typeface="Gill Sans Infant MT" charset="0"/>
              </a:rPr>
            </a:br>
            <a:r>
              <a:rPr lang="es-CR" sz="1200" i="1" dirty="0" smtClean="0">
                <a:latin typeface="Gill Sans Infant MT" charset="0"/>
                <a:ea typeface="Gill Sans Infant MT" charset="0"/>
                <a:cs typeface="Gill Sans Infant MT" charset="0"/>
              </a:rPr>
              <a:t>No </a:t>
            </a:r>
            <a:r>
              <a:rPr lang="es-CR" sz="1200" i="1" dirty="0">
                <a:latin typeface="Gill Sans Infant MT" charset="0"/>
                <a:ea typeface="Gill Sans Infant MT" charset="0"/>
                <a:cs typeface="Gill Sans Infant MT" charset="0"/>
              </a:rPr>
              <a:t>manipule la información de la tarjeta del cliente.]</a:t>
            </a:r>
            <a:endParaRPr lang="es-ES_tradnl" sz="1200" i="1"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 </a:t>
            </a:r>
            <a:endParaRPr lang="es-ES_tradnl" sz="1400" dirty="0">
              <a:latin typeface="Gill Sans Infant MT" charset="0"/>
              <a:ea typeface="Gill Sans Infant MT" charset="0"/>
              <a:cs typeface="Gill Sans Infant MT" charset="0"/>
            </a:endParaRPr>
          </a:p>
          <a:p>
            <a:r>
              <a:rPr lang="es-CR" sz="1400" dirty="0" smtClean="0">
                <a:latin typeface="Gill Sans Infant MT" charset="0"/>
                <a:ea typeface="Gill Sans Infant MT" charset="0"/>
                <a:cs typeface="Gill Sans Infant MT" charset="0"/>
              </a:rPr>
              <a:t>¿Me </a:t>
            </a:r>
            <a:r>
              <a:rPr lang="es-CR" sz="1400" dirty="0">
                <a:latin typeface="Gill Sans Infant MT" charset="0"/>
                <a:ea typeface="Gill Sans Infant MT" charset="0"/>
                <a:cs typeface="Gill Sans Infant MT" charset="0"/>
              </a:rPr>
              <a:t>podría dar el nombre del titular de la tarjeta?</a:t>
            </a:r>
            <a:endParaRPr lang="es-ES_tradnl" sz="1400"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¿Qué tipo de </a:t>
            </a:r>
            <a:r>
              <a:rPr lang="es-CR" sz="1400" dirty="0" smtClean="0">
                <a:latin typeface="Gill Sans Infant MT" charset="0"/>
                <a:ea typeface="Gill Sans Infant MT" charset="0"/>
                <a:cs typeface="Gill Sans Infant MT" charset="0"/>
              </a:rPr>
              <a:t>tarjeta </a:t>
            </a:r>
            <a:r>
              <a:rPr lang="es-CR" sz="1400" dirty="0">
                <a:latin typeface="Gill Sans Infant MT" charset="0"/>
                <a:ea typeface="Gill Sans Infant MT" charset="0"/>
                <a:cs typeface="Gill Sans Infant MT" charset="0"/>
              </a:rPr>
              <a:t>es?</a:t>
            </a:r>
            <a:endParaRPr lang="es-ES_tradnl" sz="1400"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¿Cuál es el número de la tarjeta?</a:t>
            </a:r>
            <a:endParaRPr lang="es-ES_tradnl" sz="1400" dirty="0">
              <a:latin typeface="Gill Sans Infant MT" charset="0"/>
              <a:ea typeface="Gill Sans Infant MT" charset="0"/>
              <a:cs typeface="Gill Sans Infant MT" charset="0"/>
            </a:endParaRPr>
          </a:p>
          <a:p>
            <a:r>
              <a:rPr lang="es-MX" sz="1400" i="1" dirty="0">
                <a:latin typeface="Gill Sans Infant MT" charset="0"/>
                <a:ea typeface="Gill Sans Infant MT" charset="0"/>
                <a:cs typeface="Gill Sans Infant MT" charset="0"/>
              </a:rPr>
              <a:t>[</a:t>
            </a:r>
            <a:r>
              <a:rPr lang="es-CR" sz="1400" i="1" dirty="0">
                <a:latin typeface="Gill Sans Infant MT" charset="0"/>
                <a:ea typeface="Gill Sans Infant MT" charset="0"/>
                <a:cs typeface="Gill Sans Infant MT" charset="0"/>
              </a:rPr>
              <a:t>Nota: La numeración de las tarjetas siempre se lee de izquierda a derecha.</a:t>
            </a:r>
            <a:endParaRPr lang="es-ES_tradnl" sz="1400" dirty="0">
              <a:latin typeface="Gill Sans Infant MT" charset="0"/>
              <a:ea typeface="Gill Sans Infant MT" charset="0"/>
              <a:cs typeface="Gill Sans Infant MT" charset="0"/>
            </a:endParaRPr>
          </a:p>
          <a:p>
            <a:pPr lvl="1"/>
            <a:r>
              <a:rPr lang="en-US" sz="1400" i="1" dirty="0">
                <a:latin typeface="Gill Sans Infant MT" charset="0"/>
                <a:ea typeface="Gill Sans Infant MT" charset="0"/>
                <a:cs typeface="Gill Sans Infant MT" charset="0"/>
              </a:rPr>
              <a:t>Visa: 16 </a:t>
            </a:r>
            <a:r>
              <a:rPr lang="en-US" sz="1400" i="1" dirty="0" err="1">
                <a:latin typeface="Gill Sans Infant MT" charset="0"/>
                <a:ea typeface="Gill Sans Infant MT" charset="0"/>
                <a:cs typeface="Gill Sans Infant MT" charset="0"/>
              </a:rPr>
              <a:t>digitos</a:t>
            </a:r>
            <a:r>
              <a:rPr lang="en-US" sz="1400" i="1" dirty="0">
                <a:latin typeface="Gill Sans Infant MT" charset="0"/>
                <a:ea typeface="Gill Sans Infant MT" charset="0"/>
                <a:cs typeface="Gill Sans Infant MT" charset="0"/>
              </a:rPr>
              <a:t>, </a:t>
            </a:r>
            <a:r>
              <a:rPr lang="en-US" sz="1400" i="1" dirty="0" err="1">
                <a:latin typeface="Gill Sans Infant MT" charset="0"/>
                <a:ea typeface="Gill Sans Infant MT" charset="0"/>
                <a:cs typeface="Gill Sans Infant MT" charset="0"/>
              </a:rPr>
              <a:t>comienza</a:t>
            </a:r>
            <a:r>
              <a:rPr lang="en-US" sz="1400" i="1" dirty="0">
                <a:latin typeface="Gill Sans Infant MT" charset="0"/>
                <a:ea typeface="Gill Sans Infant MT" charset="0"/>
                <a:cs typeface="Gill Sans Infant MT" charset="0"/>
              </a:rPr>
              <a:t> con “4”</a:t>
            </a:r>
            <a:endParaRPr lang="es-ES_tradnl" sz="1400" dirty="0">
              <a:latin typeface="Gill Sans Infant MT" charset="0"/>
              <a:ea typeface="Gill Sans Infant MT" charset="0"/>
              <a:cs typeface="Gill Sans Infant MT" charset="0"/>
            </a:endParaRPr>
          </a:p>
          <a:p>
            <a:pPr lvl="1"/>
            <a:r>
              <a:rPr lang="en-US" sz="1400" i="1" dirty="0" err="1">
                <a:latin typeface="Gill Sans Infant MT" charset="0"/>
                <a:ea typeface="Gill Sans Infant MT" charset="0"/>
                <a:cs typeface="Gill Sans Infant MT" charset="0"/>
              </a:rPr>
              <a:t>Mastercard</a:t>
            </a:r>
            <a:r>
              <a:rPr lang="en-US" sz="1400" i="1" dirty="0">
                <a:latin typeface="Gill Sans Infant MT" charset="0"/>
                <a:ea typeface="Gill Sans Infant MT" charset="0"/>
                <a:cs typeface="Gill Sans Infant MT" charset="0"/>
              </a:rPr>
              <a:t>: 16 </a:t>
            </a:r>
            <a:r>
              <a:rPr lang="en-US" sz="1400" i="1" dirty="0" err="1">
                <a:latin typeface="Gill Sans Infant MT" charset="0"/>
                <a:ea typeface="Gill Sans Infant MT" charset="0"/>
                <a:cs typeface="Gill Sans Infant MT" charset="0"/>
              </a:rPr>
              <a:t>digitos</a:t>
            </a:r>
            <a:r>
              <a:rPr lang="en-US" sz="1400" i="1" dirty="0">
                <a:latin typeface="Gill Sans Infant MT" charset="0"/>
                <a:ea typeface="Gill Sans Infant MT" charset="0"/>
                <a:cs typeface="Gill Sans Infant MT" charset="0"/>
              </a:rPr>
              <a:t>, </a:t>
            </a:r>
            <a:r>
              <a:rPr lang="en-US" sz="1400" i="1" dirty="0" err="1">
                <a:latin typeface="Gill Sans Infant MT" charset="0"/>
                <a:ea typeface="Gill Sans Infant MT" charset="0"/>
                <a:cs typeface="Gill Sans Infant MT" charset="0"/>
              </a:rPr>
              <a:t>comienza</a:t>
            </a:r>
            <a:r>
              <a:rPr lang="en-US" sz="1400" i="1" dirty="0">
                <a:latin typeface="Gill Sans Infant MT" charset="0"/>
                <a:ea typeface="Gill Sans Infant MT" charset="0"/>
                <a:cs typeface="Gill Sans Infant MT" charset="0"/>
              </a:rPr>
              <a:t> con “5”</a:t>
            </a:r>
            <a:endParaRPr lang="es-ES_tradnl" sz="1400" dirty="0">
              <a:latin typeface="Gill Sans Infant MT" charset="0"/>
              <a:ea typeface="Gill Sans Infant MT" charset="0"/>
              <a:cs typeface="Gill Sans Infant MT" charset="0"/>
            </a:endParaRPr>
          </a:p>
          <a:p>
            <a:pPr lvl="1"/>
            <a:r>
              <a:rPr lang="es-CR" sz="1400" i="1" dirty="0">
                <a:latin typeface="Gill Sans Infant MT" charset="0"/>
                <a:ea typeface="Gill Sans Infant MT" charset="0"/>
                <a:cs typeface="Gill Sans Infant MT" charset="0"/>
              </a:rPr>
              <a:t>American Express: 15 digitos, comienza con “3”]</a:t>
            </a:r>
            <a:endParaRPr lang="es-ES_tradnl" sz="1400"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 </a:t>
            </a:r>
            <a:endParaRPr lang="es-ES_tradnl" sz="1400" dirty="0">
              <a:latin typeface="Gill Sans Infant MT" charset="0"/>
              <a:ea typeface="Gill Sans Infant MT" charset="0"/>
              <a:cs typeface="Gill Sans Infant MT" charset="0"/>
            </a:endParaRPr>
          </a:p>
          <a:p>
            <a:r>
              <a:rPr lang="es-ES_tradnl" sz="1400" dirty="0" smtClean="0">
                <a:latin typeface="Gill Sans Infant MT" charset="0"/>
                <a:ea typeface="Gill Sans Infant MT" charset="0"/>
                <a:cs typeface="Gill Sans Infant MT" charset="0"/>
              </a:rPr>
              <a:t>¿</a:t>
            </a:r>
            <a:r>
              <a:rPr lang="es-ES_tradnl" sz="1400" dirty="0">
                <a:latin typeface="Gill Sans Infant MT" charset="0"/>
                <a:ea typeface="Gill Sans Infant MT" charset="0"/>
                <a:cs typeface="Gill Sans Infant MT" charset="0"/>
              </a:rPr>
              <a:t>Cuál es la fecha de expiración?</a:t>
            </a:r>
          </a:p>
          <a:p>
            <a:r>
              <a:rPr lang="es-MX" sz="1200" i="1" dirty="0">
                <a:latin typeface="Gill Sans Infant MT" charset="0"/>
                <a:ea typeface="Gill Sans Infant MT" charset="0"/>
                <a:cs typeface="Gill Sans Infant MT" charset="0"/>
              </a:rPr>
              <a:t>[</a:t>
            </a:r>
            <a:r>
              <a:rPr lang="es-CR" sz="1200" i="1" dirty="0">
                <a:latin typeface="Gill Sans Infant MT" charset="0"/>
                <a:ea typeface="Gill Sans Infant MT" charset="0"/>
                <a:cs typeface="Gill Sans Infant MT" charset="0"/>
              </a:rPr>
              <a:t>Nota: Si el cliente no sabe cuál es la fecha de vencimiento de su tarjeta, sugiera que busque “(MMYY)” M=Mes, Y= Año]</a:t>
            </a:r>
            <a:r>
              <a:rPr lang="es-CR" sz="1400" i="1" dirty="0">
                <a:latin typeface="Gill Sans Infant MT" charset="0"/>
                <a:ea typeface="Gill Sans Infant MT" charset="0"/>
                <a:cs typeface="Gill Sans Infant MT" charset="0"/>
              </a:rPr>
              <a:t/>
            </a:r>
            <a:br>
              <a:rPr lang="es-CR" sz="1400" i="1" dirty="0">
                <a:latin typeface="Gill Sans Infant MT" charset="0"/>
                <a:ea typeface="Gill Sans Infant MT" charset="0"/>
                <a:cs typeface="Gill Sans Infant MT" charset="0"/>
              </a:rPr>
            </a:br>
            <a:r>
              <a:rPr lang="es-CR" sz="1400" i="1" dirty="0">
                <a:latin typeface="Gill Sans Infant MT" charset="0"/>
                <a:ea typeface="Gill Sans Infant MT" charset="0"/>
                <a:cs typeface="Gill Sans Infant MT" charset="0"/>
              </a:rPr>
              <a:t/>
            </a:r>
            <a:br>
              <a:rPr lang="es-CR" sz="1400" i="1" dirty="0">
                <a:latin typeface="Gill Sans Infant MT" charset="0"/>
                <a:ea typeface="Gill Sans Infant MT" charset="0"/>
                <a:cs typeface="Gill Sans Infant MT" charset="0"/>
              </a:rPr>
            </a:br>
            <a:r>
              <a:rPr lang="es-ES_tradnl" sz="1400" dirty="0">
                <a:latin typeface="Gill Sans Infant MT" charset="0"/>
                <a:ea typeface="Gill Sans Infant MT" charset="0"/>
                <a:cs typeface="Gill Sans Infant MT" charset="0"/>
              </a:rPr>
              <a:t>¿A qué banco pertenece su tarjeta</a:t>
            </a:r>
            <a:r>
              <a:rPr lang="es-ES_tradnl" sz="1400" dirty="0" smtClean="0">
                <a:latin typeface="Gill Sans Infant MT" charset="0"/>
                <a:ea typeface="Gill Sans Infant MT" charset="0"/>
                <a:cs typeface="Gill Sans Infant MT" charset="0"/>
              </a:rPr>
              <a:t>?</a:t>
            </a:r>
            <a:br>
              <a:rPr lang="es-ES_tradnl" sz="1400" dirty="0" smtClean="0">
                <a:latin typeface="Gill Sans Infant MT" charset="0"/>
                <a:ea typeface="Gill Sans Infant MT" charset="0"/>
                <a:cs typeface="Gill Sans Infant MT" charset="0"/>
              </a:rPr>
            </a:br>
            <a:endParaRPr lang="es-ES_tradnl" sz="1400" dirty="0" smtClean="0">
              <a:latin typeface="Gill Sans Infant MT" charset="0"/>
              <a:ea typeface="Gill Sans Infant MT" charset="0"/>
              <a:cs typeface="Gill Sans Infant MT" charset="0"/>
            </a:endParaRPr>
          </a:p>
          <a:p>
            <a:r>
              <a:rPr lang="es-ES_tradnl" sz="1400" i="1" dirty="0" smtClean="0">
                <a:solidFill>
                  <a:srgbClr val="FF0000"/>
                </a:solidFill>
                <a:latin typeface="Gill Sans Infant MT" charset="0"/>
                <a:ea typeface="Gill Sans Infant MT" charset="0"/>
                <a:cs typeface="Gill Sans Infant MT" charset="0"/>
              </a:rPr>
              <a:t>       *** No hace falta pedir CVS</a:t>
            </a:r>
          </a:p>
        </p:txBody>
      </p:sp>
      <p:sp>
        <p:nvSpPr>
          <p:cNvPr id="8" name="Rectángulo 7"/>
          <p:cNvSpPr/>
          <p:nvPr/>
        </p:nvSpPr>
        <p:spPr>
          <a:xfrm>
            <a:off x="838200" y="1447800"/>
            <a:ext cx="7496910" cy="4330244"/>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5" name="Título 4"/>
          <p:cNvSpPr>
            <a:spLocks noGrp="1"/>
          </p:cNvSpPr>
          <p:nvPr>
            <p:ph type="title"/>
          </p:nvPr>
        </p:nvSpPr>
        <p:spPr/>
        <p:txBody>
          <a:bodyPr/>
          <a:lstStyle/>
          <a:p>
            <a:r>
              <a:rPr lang="es-ES" dirty="0" smtClean="0"/>
              <a:t>DATOS BANCARIOS</a:t>
            </a:r>
            <a:endParaRPr lang="es-ES" dirty="0"/>
          </a:p>
        </p:txBody>
      </p:sp>
    </p:spTree>
    <p:extLst>
      <p:ext uri="{BB962C8B-B14F-4D97-AF65-F5344CB8AC3E}">
        <p14:creationId xmlns:p14="http://schemas.microsoft.com/office/powerpoint/2010/main" val="13995244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16</a:t>
            </a:fld>
            <a:endParaRPr lang="en-US"/>
          </a:p>
        </p:txBody>
      </p:sp>
      <p:sp>
        <p:nvSpPr>
          <p:cNvPr id="3" name="CuadroTexto 2"/>
          <p:cNvSpPr txBox="1"/>
          <p:nvPr/>
        </p:nvSpPr>
        <p:spPr>
          <a:xfrm>
            <a:off x="1248510" y="1676400"/>
            <a:ext cx="6781800" cy="3785652"/>
          </a:xfrm>
          <a:prstGeom prst="rect">
            <a:avLst/>
          </a:prstGeom>
          <a:noFill/>
        </p:spPr>
        <p:txBody>
          <a:bodyPr wrap="square" lIns="0" tIns="0" rIns="0" bIns="0" rtlCol="0">
            <a:spAutoFit/>
          </a:bodyPr>
          <a:lstStyle/>
          <a:p>
            <a:r>
              <a:rPr lang="es-ES_tradnl" sz="1400" dirty="0">
                <a:latin typeface="Gill Sans Infant MT" charset="0"/>
                <a:ea typeface="Gill Sans Infant MT" charset="0"/>
                <a:cs typeface="Gill Sans Infant MT" charset="0"/>
              </a:rPr>
              <a:t>¿A nombre de quién quedaría el donativo?</a:t>
            </a:r>
          </a:p>
          <a:p>
            <a:endParaRPr lang="es-CR" sz="1400" dirty="0" smtClean="0">
              <a:latin typeface="Gill Sans Infant MT" charset="0"/>
              <a:ea typeface="Gill Sans Infant MT" charset="0"/>
              <a:cs typeface="Gill Sans Infant MT" charset="0"/>
            </a:endParaRPr>
          </a:p>
          <a:p>
            <a:r>
              <a:rPr lang="es-CR" sz="1400" dirty="0" smtClean="0">
                <a:latin typeface="Gill Sans Infant MT" charset="0"/>
                <a:ea typeface="Gill Sans Infant MT" charset="0"/>
                <a:cs typeface="Gill Sans Infant MT" charset="0"/>
              </a:rPr>
              <a:t>¿</a:t>
            </a:r>
            <a:r>
              <a:rPr lang="es-CR" sz="1400" dirty="0">
                <a:latin typeface="Gill Sans Infant MT" charset="0"/>
                <a:ea typeface="Gill Sans Infant MT" charset="0"/>
                <a:cs typeface="Gill Sans Infant MT" charset="0"/>
              </a:rPr>
              <a:t>Me </a:t>
            </a:r>
            <a:r>
              <a:rPr lang="es-CR" sz="1400" dirty="0" smtClean="0">
                <a:latin typeface="Gill Sans Infant MT" charset="0"/>
                <a:ea typeface="Gill Sans Infant MT" charset="0"/>
                <a:cs typeface="Gill Sans Infant MT" charset="0"/>
              </a:rPr>
              <a:t>puedeS </a:t>
            </a:r>
            <a:r>
              <a:rPr lang="es-CR" sz="1400" dirty="0">
                <a:latin typeface="Gill Sans Infant MT" charset="0"/>
                <a:ea typeface="Gill Sans Infant MT" charset="0"/>
                <a:cs typeface="Gill Sans Infant MT" charset="0"/>
              </a:rPr>
              <a:t>decir cuál es </a:t>
            </a:r>
            <a:r>
              <a:rPr lang="es-CR" sz="1400" dirty="0" smtClean="0">
                <a:latin typeface="Gill Sans Infant MT" charset="0"/>
                <a:ea typeface="Gill Sans Infant MT" charset="0"/>
                <a:cs typeface="Gill Sans Infant MT" charset="0"/>
              </a:rPr>
              <a:t>Tu </a:t>
            </a:r>
            <a:r>
              <a:rPr lang="es-CR" sz="1400" dirty="0">
                <a:latin typeface="Gill Sans Infant MT" charset="0"/>
                <a:ea typeface="Gill Sans Infant MT" charset="0"/>
                <a:cs typeface="Gill Sans Infant MT" charset="0"/>
              </a:rPr>
              <a:t>fecha de nacimiento?			</a:t>
            </a:r>
            <a:br>
              <a:rPr lang="es-CR" sz="1400" dirty="0">
                <a:latin typeface="Gill Sans Infant MT" charset="0"/>
                <a:ea typeface="Gill Sans Infant MT" charset="0"/>
                <a:cs typeface="Gill Sans Infant MT" charset="0"/>
              </a:rPr>
            </a:br>
            <a:r>
              <a:rPr lang="es-MX" sz="1200" dirty="0" smtClean="0">
                <a:latin typeface="Gill Sans Infant MT" charset="0"/>
                <a:ea typeface="Gill Sans Infant MT" charset="0"/>
                <a:cs typeface="Gill Sans Infant MT" charset="0"/>
              </a:rPr>
              <a:t>[</a:t>
            </a:r>
            <a:r>
              <a:rPr lang="es-MX" sz="1200" dirty="0">
                <a:latin typeface="Gill Sans Infant MT" charset="0"/>
                <a:ea typeface="Gill Sans Infant MT" charset="0"/>
                <a:cs typeface="Gill Sans Infant MT" charset="0"/>
              </a:rPr>
              <a:t>Nota: </a:t>
            </a:r>
            <a:r>
              <a:rPr lang="es-CR" sz="1200" dirty="0">
                <a:latin typeface="Gill Sans Infant MT" charset="0"/>
                <a:ea typeface="Gill Sans Infant MT" charset="0"/>
                <a:cs typeface="Gill Sans Infant MT" charset="0"/>
              </a:rPr>
              <a:t>Fecha de nacimiento: Formato </a:t>
            </a:r>
            <a:r>
              <a:rPr lang="es-CR" sz="1200" dirty="0" smtClean="0">
                <a:latin typeface="Gill Sans Infant MT" charset="0"/>
                <a:ea typeface="Gill Sans Infant MT" charset="0"/>
                <a:cs typeface="Gill Sans Infant MT" charset="0"/>
              </a:rPr>
              <a:t>DD/MM/AAAA]</a:t>
            </a:r>
            <a:r>
              <a:rPr lang="es-ES_tradnl" sz="1200" dirty="0" smtClean="0">
                <a:latin typeface="Gill Sans Infant MT" charset="0"/>
                <a:ea typeface="Gill Sans Infant MT" charset="0"/>
                <a:cs typeface="Gill Sans Infant MT" charset="0"/>
              </a:rPr>
              <a:t> </a:t>
            </a:r>
            <a:r>
              <a:rPr lang="es-CR" sz="1200" i="1" dirty="0" smtClean="0">
                <a:latin typeface="Gill Sans Infant MT" charset="0"/>
                <a:ea typeface="Gill Sans Infant MT" charset="0"/>
                <a:cs typeface="Gill Sans Infant MT" charset="0"/>
              </a:rPr>
              <a:t>Si </a:t>
            </a:r>
            <a:r>
              <a:rPr lang="es-CR" sz="1200" i="1" dirty="0">
                <a:latin typeface="Gill Sans Infant MT" charset="0"/>
                <a:ea typeface="Gill Sans Infant MT" charset="0"/>
                <a:cs typeface="Gill Sans Infant MT" charset="0"/>
              </a:rPr>
              <a:t>el cliente pregunta porque necesitan su fecha de nacimiento, comentarle que es porque los niños acostumbrar enviar una felicitación a su padrino cuando cumplen años.</a:t>
            </a:r>
            <a:r>
              <a:rPr lang="es-CR" sz="1200" b="1" dirty="0">
                <a:latin typeface="Gill Sans Infant MT" charset="0"/>
                <a:ea typeface="Gill Sans Infant MT" charset="0"/>
                <a:cs typeface="Gill Sans Infant MT" charset="0"/>
              </a:rPr>
              <a:t>]</a:t>
            </a:r>
            <a:r>
              <a:rPr lang="es-CR" sz="1400" i="1" dirty="0">
                <a:latin typeface="Gill Sans Infant MT" charset="0"/>
                <a:ea typeface="Gill Sans Infant MT" charset="0"/>
                <a:cs typeface="Gill Sans Infant MT" charset="0"/>
              </a:rPr>
              <a:t/>
            </a:r>
            <a:br>
              <a:rPr lang="es-CR" sz="1400" i="1" dirty="0">
                <a:latin typeface="Gill Sans Infant MT" charset="0"/>
                <a:ea typeface="Gill Sans Infant MT" charset="0"/>
                <a:cs typeface="Gill Sans Infant MT" charset="0"/>
              </a:rPr>
            </a:br>
            <a:endParaRPr lang="es-ES_tradnl" sz="1400" b="1"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¿Me </a:t>
            </a:r>
            <a:r>
              <a:rPr lang="es-CR" sz="1400" dirty="0" smtClean="0">
                <a:latin typeface="Gill Sans Infant MT" charset="0"/>
                <a:ea typeface="Gill Sans Infant MT" charset="0"/>
                <a:cs typeface="Gill Sans Infant MT" charset="0"/>
              </a:rPr>
              <a:t>puedes </a:t>
            </a:r>
            <a:r>
              <a:rPr lang="es-CR" sz="1400" dirty="0">
                <a:latin typeface="Gill Sans Infant MT" charset="0"/>
                <a:ea typeface="Gill Sans Infant MT" charset="0"/>
                <a:cs typeface="Gill Sans Infant MT" charset="0"/>
              </a:rPr>
              <a:t>indicar t</a:t>
            </a:r>
            <a:r>
              <a:rPr lang="es-CR" sz="1400" dirty="0" smtClean="0">
                <a:latin typeface="Gill Sans Infant MT" charset="0"/>
                <a:ea typeface="Gill Sans Infant MT" charset="0"/>
                <a:cs typeface="Gill Sans Infant MT" charset="0"/>
              </a:rPr>
              <a:t>u </a:t>
            </a:r>
            <a:r>
              <a:rPr lang="es-CR" sz="1400" dirty="0">
                <a:latin typeface="Gill Sans Infant MT" charset="0"/>
                <a:ea typeface="Gill Sans Infant MT" charset="0"/>
                <a:cs typeface="Gill Sans Infant MT" charset="0"/>
              </a:rPr>
              <a:t>correo electrónico?			</a:t>
            </a:r>
            <a:br>
              <a:rPr lang="es-CR" sz="1400" dirty="0">
                <a:latin typeface="Gill Sans Infant MT" charset="0"/>
                <a:ea typeface="Gill Sans Infant MT" charset="0"/>
                <a:cs typeface="Gill Sans Infant MT" charset="0"/>
              </a:rPr>
            </a:br>
            <a:endParaRPr lang="es-ES_tradnl" sz="1400" dirty="0">
              <a:latin typeface="Gill Sans Infant MT" charset="0"/>
              <a:ea typeface="Gill Sans Infant MT" charset="0"/>
              <a:cs typeface="Gill Sans Infant MT" charset="0"/>
            </a:endParaRPr>
          </a:p>
          <a:p>
            <a:r>
              <a:rPr lang="es-CR" sz="1400" dirty="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Ahora vamos con </a:t>
            </a:r>
            <a:r>
              <a:rPr lang="es-ES_tradnl" sz="1400" dirty="0" smtClean="0">
                <a:latin typeface="Gill Sans Infant MT" charset="0"/>
                <a:ea typeface="Gill Sans Infant MT" charset="0"/>
                <a:cs typeface="Gill Sans Infant MT" charset="0"/>
              </a:rPr>
              <a:t>tu </a:t>
            </a:r>
            <a:r>
              <a:rPr lang="es-ES_tradnl" sz="1400" dirty="0">
                <a:latin typeface="Gill Sans Infant MT" charset="0"/>
                <a:ea typeface="Gill Sans Infant MT" charset="0"/>
                <a:cs typeface="Gill Sans Infant MT" charset="0"/>
              </a:rPr>
              <a:t>dirección:</a:t>
            </a:r>
          </a:p>
          <a:p>
            <a:r>
              <a:rPr lang="es-ES_tradnl" sz="1400" dirty="0">
                <a:latin typeface="Gill Sans Infant MT" charset="0"/>
                <a:ea typeface="Gill Sans Infant MT" charset="0"/>
                <a:cs typeface="Gill Sans Infant MT" charset="0"/>
              </a:rPr>
              <a:t> </a:t>
            </a:r>
          </a:p>
          <a:p>
            <a:r>
              <a:rPr lang="es-ES_tradnl" sz="1400" dirty="0">
                <a:latin typeface="Gill Sans Infant MT" charset="0"/>
                <a:ea typeface="Gill Sans Infant MT" charset="0"/>
                <a:cs typeface="Gill Sans Infant MT" charset="0"/>
              </a:rPr>
              <a:t>¿Cuál es el nombre de </a:t>
            </a:r>
            <a:r>
              <a:rPr lang="es-ES_tradnl" sz="1400" dirty="0" smtClean="0">
                <a:latin typeface="Gill Sans Infant MT" charset="0"/>
                <a:ea typeface="Gill Sans Infant MT" charset="0"/>
                <a:cs typeface="Gill Sans Infant MT" charset="0"/>
              </a:rPr>
              <a:t>tu </a:t>
            </a:r>
            <a:r>
              <a:rPr lang="es-ES_tradnl" sz="1400" dirty="0">
                <a:latin typeface="Gill Sans Infant MT" charset="0"/>
                <a:ea typeface="Gill Sans Infant MT" charset="0"/>
                <a:cs typeface="Gill Sans Infant MT" charset="0"/>
              </a:rPr>
              <a:t>calle?</a:t>
            </a:r>
          </a:p>
          <a:p>
            <a:r>
              <a:rPr lang="es-ES_tradnl" sz="1400" dirty="0">
                <a:latin typeface="Gill Sans Infant MT" charset="0"/>
                <a:ea typeface="Gill Sans Infant MT" charset="0"/>
                <a:cs typeface="Gill Sans Infant MT" charset="0"/>
              </a:rPr>
              <a:t>[Número Exterior</a:t>
            </a:r>
            <a:r>
              <a:rPr lang="es-ES_tradnl" sz="1400" dirty="0" smtClean="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Número Interior]</a:t>
            </a:r>
          </a:p>
          <a:p>
            <a:r>
              <a:rPr lang="es-ES_tradnl" sz="1400" dirty="0">
                <a:latin typeface="Gill Sans Infant MT" charset="0"/>
                <a:ea typeface="Gill Sans Infant MT" charset="0"/>
                <a:cs typeface="Gill Sans Infant MT" charset="0"/>
              </a:rPr>
              <a:t>¿A qué Colonia pertenece?</a:t>
            </a:r>
          </a:p>
          <a:p>
            <a:r>
              <a:rPr lang="es-ES_tradnl" sz="1400" dirty="0">
                <a:latin typeface="Gill Sans Infant MT" charset="0"/>
                <a:ea typeface="Gill Sans Infant MT" charset="0"/>
                <a:cs typeface="Gill Sans Infant MT" charset="0"/>
              </a:rPr>
              <a:t>[Su Municipio/</a:t>
            </a:r>
            <a:r>
              <a:rPr lang="es-ES_tradnl" sz="1400" dirty="0" err="1">
                <a:latin typeface="Gill Sans Infant MT" charset="0"/>
                <a:ea typeface="Gill Sans Infant MT" charset="0"/>
                <a:cs typeface="Gill Sans Infant MT" charset="0"/>
              </a:rPr>
              <a:t>Delegacion</a:t>
            </a:r>
            <a:r>
              <a:rPr lang="es-ES_tradnl" sz="1400" dirty="0" smtClean="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Estado</a:t>
            </a:r>
            <a:r>
              <a:rPr lang="es-ES_tradnl" sz="1400" dirty="0" smtClean="0">
                <a:latin typeface="Gill Sans Infant MT" charset="0"/>
                <a:ea typeface="Gill Sans Infant MT" charset="0"/>
                <a:cs typeface="Gill Sans Infant MT" charset="0"/>
              </a:rPr>
              <a:t>] [</a:t>
            </a:r>
            <a:r>
              <a:rPr lang="es-ES_tradnl" sz="1400" dirty="0" err="1" smtClean="0">
                <a:latin typeface="Gill Sans Infant MT" charset="0"/>
                <a:ea typeface="Gill Sans Infant MT" charset="0"/>
                <a:cs typeface="Gill Sans Infant MT" charset="0"/>
              </a:rPr>
              <a:t>PaÍs</a:t>
            </a:r>
            <a:r>
              <a:rPr lang="es-ES_tradnl" sz="1400" dirty="0" smtClean="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Código Postal]</a:t>
            </a:r>
          </a:p>
          <a:p>
            <a:r>
              <a:rPr lang="es-ES_tradnl" sz="1400" dirty="0">
                <a:latin typeface="Gill Sans Infant MT" charset="0"/>
                <a:ea typeface="Gill Sans Infant MT" charset="0"/>
                <a:cs typeface="Gill Sans Infant MT" charset="0"/>
              </a:rPr>
              <a:t/>
            </a:r>
            <a:br>
              <a:rPr lang="es-ES_tradnl" sz="1400" dirty="0">
                <a:latin typeface="Gill Sans Infant MT" charset="0"/>
                <a:ea typeface="Gill Sans Infant MT" charset="0"/>
                <a:cs typeface="Gill Sans Infant MT" charset="0"/>
              </a:rPr>
            </a:br>
            <a:r>
              <a:rPr lang="es-ES_tradnl" sz="1400" dirty="0">
                <a:latin typeface="Gill Sans Infant MT" charset="0"/>
                <a:ea typeface="Gill Sans Infant MT" charset="0"/>
                <a:cs typeface="Gill Sans Infant MT" charset="0"/>
              </a:rPr>
              <a:t>¿Me podría proporcionar algún teléfono de contacto?</a:t>
            </a:r>
          </a:p>
          <a:p>
            <a:r>
              <a:rPr lang="es-ES_tradnl" sz="1400" dirty="0">
                <a:latin typeface="Gill Sans Infant MT" charset="0"/>
                <a:ea typeface="Gill Sans Infant MT" charset="0"/>
                <a:cs typeface="Gill Sans Infant MT" charset="0"/>
              </a:rPr>
              <a:t>[Fijo</a:t>
            </a:r>
            <a:r>
              <a:rPr lang="es-ES_tradnl" sz="1400" dirty="0" smtClean="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Celular]</a:t>
            </a:r>
            <a:endParaRPr lang="es-ES_tradnl" sz="1400" dirty="0" smtClean="0">
              <a:latin typeface="Gill Sans Infant MT" charset="0"/>
              <a:ea typeface="Gill Sans Infant MT" charset="0"/>
              <a:cs typeface="Gill Sans Infant MT" charset="0"/>
            </a:endParaRPr>
          </a:p>
        </p:txBody>
      </p:sp>
      <p:sp>
        <p:nvSpPr>
          <p:cNvPr id="8" name="Rectángulo 7"/>
          <p:cNvSpPr/>
          <p:nvPr/>
        </p:nvSpPr>
        <p:spPr>
          <a:xfrm>
            <a:off x="838200" y="1447800"/>
            <a:ext cx="7496910" cy="43434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5" name="Título 4"/>
          <p:cNvSpPr>
            <a:spLocks noGrp="1"/>
          </p:cNvSpPr>
          <p:nvPr>
            <p:ph type="title"/>
          </p:nvPr>
        </p:nvSpPr>
        <p:spPr/>
        <p:txBody>
          <a:bodyPr/>
          <a:lstStyle/>
          <a:p>
            <a:r>
              <a:rPr lang="es-ES" dirty="0" smtClean="0"/>
              <a:t>DATOS DEL DONANTE</a:t>
            </a:r>
            <a:endParaRPr lang="es-ES" dirty="0"/>
          </a:p>
        </p:txBody>
      </p:sp>
    </p:spTree>
    <p:extLst>
      <p:ext uri="{BB962C8B-B14F-4D97-AF65-F5344CB8AC3E}">
        <p14:creationId xmlns:p14="http://schemas.microsoft.com/office/powerpoint/2010/main" val="2027058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17</a:t>
            </a:fld>
            <a:endParaRPr lang="en-US"/>
          </a:p>
        </p:txBody>
      </p:sp>
      <p:sp>
        <p:nvSpPr>
          <p:cNvPr id="3" name="CuadroTexto 2"/>
          <p:cNvSpPr txBox="1"/>
          <p:nvPr/>
        </p:nvSpPr>
        <p:spPr>
          <a:xfrm>
            <a:off x="1691055" y="2286000"/>
            <a:ext cx="5761890" cy="1508105"/>
          </a:xfrm>
          <a:prstGeom prst="rect">
            <a:avLst/>
          </a:prstGeom>
          <a:noFill/>
        </p:spPr>
        <p:txBody>
          <a:bodyPr wrap="square" lIns="0" tIns="0" rIns="0" bIns="0" rtlCol="0">
            <a:spAutoFit/>
          </a:bodyPr>
          <a:lstStyle/>
          <a:p>
            <a:r>
              <a:rPr lang="es-CR" sz="1400" dirty="0">
                <a:latin typeface="Gill Sans Infant MT" charset="0"/>
                <a:ea typeface="Gill Sans Infant MT" charset="0"/>
                <a:cs typeface="Gill Sans Infant MT" charset="0"/>
              </a:rPr>
              <a:t>¿</a:t>
            </a:r>
            <a:r>
              <a:rPr lang="es-CR" sz="1400" dirty="0" smtClean="0">
                <a:latin typeface="Gill Sans Infant MT" charset="0"/>
                <a:ea typeface="Gill Sans Infant MT" charset="0"/>
                <a:cs typeface="Gill Sans Infant MT" charset="0"/>
              </a:rPr>
              <a:t>Deseas </a:t>
            </a:r>
            <a:r>
              <a:rPr lang="es-CR" sz="1400" dirty="0">
                <a:latin typeface="Gill Sans Infant MT" charset="0"/>
                <a:ea typeface="Gill Sans Infant MT" charset="0"/>
                <a:cs typeface="Gill Sans Infant MT" charset="0"/>
              </a:rPr>
              <a:t>un recibo deducible de impuestos por </a:t>
            </a:r>
            <a:r>
              <a:rPr lang="es-CR" sz="1400" dirty="0" smtClean="0">
                <a:latin typeface="Gill Sans Infant MT" charset="0"/>
                <a:ea typeface="Gill Sans Infant MT" charset="0"/>
                <a:cs typeface="Gill Sans Infant MT" charset="0"/>
              </a:rPr>
              <a:t>tu </a:t>
            </a:r>
            <a:r>
              <a:rPr lang="es-CR" sz="1400" dirty="0">
                <a:latin typeface="Gill Sans Infant MT" charset="0"/>
                <a:ea typeface="Gill Sans Infant MT" charset="0"/>
                <a:cs typeface="Gill Sans Infant MT" charset="0"/>
              </a:rPr>
              <a:t>donación?</a:t>
            </a:r>
            <a:endParaRPr lang="es-ES_tradnl" sz="1400" b="1" dirty="0">
              <a:latin typeface="Gill Sans Infant MT" charset="0"/>
              <a:ea typeface="Gill Sans Infant MT" charset="0"/>
              <a:cs typeface="Gill Sans Infant MT" charset="0"/>
            </a:endParaRPr>
          </a:p>
          <a:p>
            <a:endParaRPr lang="es-ES_tradnl" sz="1400" dirty="0" smtClean="0">
              <a:latin typeface="Gill Sans Infant MT" charset="0"/>
              <a:ea typeface="Gill Sans Infant MT" charset="0"/>
              <a:cs typeface="Gill Sans Infant MT" charset="0"/>
            </a:endParaRPr>
          </a:p>
          <a:p>
            <a:r>
              <a:rPr lang="es-ES_tradnl" sz="1400" dirty="0" smtClean="0">
                <a:latin typeface="Gill Sans Infant MT" charset="0"/>
                <a:ea typeface="Gill Sans Infant MT" charset="0"/>
                <a:cs typeface="Gill Sans Infant MT" charset="0"/>
              </a:rPr>
              <a:t>Si </a:t>
            </a:r>
            <a:r>
              <a:rPr lang="es-ES_tradnl" sz="1400" dirty="0">
                <a:latin typeface="Gill Sans Infant MT" charset="0"/>
                <a:ea typeface="Gill Sans Infant MT" charset="0"/>
                <a:cs typeface="Gill Sans Infant MT" charset="0"/>
              </a:rPr>
              <a:t>/ </a:t>
            </a:r>
            <a:r>
              <a:rPr lang="es-ES_tradnl" sz="1400" dirty="0" smtClean="0">
                <a:latin typeface="Gill Sans Infant MT" charset="0"/>
                <a:ea typeface="Gill Sans Infant MT" charset="0"/>
                <a:cs typeface="Gill Sans Infant MT" charset="0"/>
              </a:rPr>
              <a:t>No</a:t>
            </a:r>
          </a:p>
          <a:p>
            <a:endParaRPr lang="es-ES_tradnl" sz="1400" b="1" dirty="0">
              <a:latin typeface="Gill Sans Infant MT" charset="0"/>
              <a:ea typeface="Gill Sans Infant MT" charset="0"/>
              <a:cs typeface="Gill Sans Infant MT" charset="0"/>
            </a:endParaRPr>
          </a:p>
          <a:p>
            <a:r>
              <a:rPr lang="es-ES_tradnl" sz="1400" dirty="0">
                <a:latin typeface="Gill Sans Infant MT" charset="0"/>
                <a:ea typeface="Gill Sans Infant MT" charset="0"/>
                <a:cs typeface="Gill Sans Infant MT" charset="0"/>
              </a:rPr>
              <a:t>SI: En unos días recibirá una llamada </a:t>
            </a:r>
            <a:r>
              <a:rPr lang="es-ES_tradnl" sz="1400" dirty="0" smtClean="0">
                <a:latin typeface="Gill Sans Infant MT" charset="0"/>
                <a:ea typeface="Gill Sans Infant MT" charset="0"/>
                <a:cs typeface="Gill Sans Infant MT" charset="0"/>
              </a:rPr>
              <a:t>de Bienvenida de nuestro equipo de Atención al donante, </a:t>
            </a:r>
            <a:r>
              <a:rPr lang="es-ES_tradnl" sz="1400" dirty="0">
                <a:latin typeface="Gill Sans Infant MT" charset="0"/>
                <a:ea typeface="Gill Sans Infant MT" charset="0"/>
                <a:cs typeface="Gill Sans Infant MT" charset="0"/>
              </a:rPr>
              <a:t>en donde </a:t>
            </a:r>
            <a:r>
              <a:rPr lang="es-ES_tradnl" sz="1400" dirty="0" smtClean="0">
                <a:latin typeface="Gill Sans Infant MT" charset="0"/>
                <a:ea typeface="Gill Sans Infant MT" charset="0"/>
                <a:cs typeface="Gill Sans Infant MT" charset="0"/>
              </a:rPr>
              <a:t>te </a:t>
            </a:r>
            <a:r>
              <a:rPr lang="es-ES_tradnl" sz="1400" dirty="0">
                <a:latin typeface="Gill Sans Infant MT" charset="0"/>
                <a:ea typeface="Gill Sans Infant MT" charset="0"/>
                <a:cs typeface="Gill Sans Infant MT" charset="0"/>
              </a:rPr>
              <a:t>pediremos </a:t>
            </a:r>
            <a:r>
              <a:rPr lang="es-ES_tradnl" sz="1400" dirty="0" smtClean="0">
                <a:latin typeface="Gill Sans Infant MT" charset="0"/>
                <a:ea typeface="Gill Sans Infant MT" charset="0"/>
                <a:cs typeface="Gill Sans Infant MT" charset="0"/>
              </a:rPr>
              <a:t>tus </a:t>
            </a:r>
            <a:r>
              <a:rPr lang="es-ES_tradnl" sz="1400" dirty="0">
                <a:latin typeface="Gill Sans Infant MT" charset="0"/>
                <a:ea typeface="Gill Sans Infant MT" charset="0"/>
                <a:cs typeface="Gill Sans Infant MT" charset="0"/>
              </a:rPr>
              <a:t>datos para poder </a:t>
            </a:r>
            <a:r>
              <a:rPr lang="es-ES_tradnl" sz="1400" dirty="0" smtClean="0">
                <a:latin typeface="Gill Sans Infant MT" charset="0"/>
                <a:ea typeface="Gill Sans Infant MT" charset="0"/>
                <a:cs typeface="Gill Sans Infant MT" charset="0"/>
              </a:rPr>
              <a:t>expedirte </a:t>
            </a:r>
            <a:r>
              <a:rPr lang="es-ES_tradnl" sz="1400" dirty="0">
                <a:latin typeface="Gill Sans Infant MT" charset="0"/>
                <a:ea typeface="Gill Sans Infant MT" charset="0"/>
                <a:cs typeface="Gill Sans Infant MT" charset="0"/>
              </a:rPr>
              <a:t>t</a:t>
            </a:r>
            <a:r>
              <a:rPr lang="es-ES_tradnl" sz="1400" dirty="0" smtClean="0">
                <a:latin typeface="Gill Sans Infant MT" charset="0"/>
                <a:ea typeface="Gill Sans Infant MT" charset="0"/>
                <a:cs typeface="Gill Sans Infant MT" charset="0"/>
              </a:rPr>
              <a:t>u </a:t>
            </a:r>
            <a:r>
              <a:rPr lang="es-ES_tradnl" sz="1400" dirty="0">
                <a:latin typeface="Gill Sans Infant MT" charset="0"/>
                <a:ea typeface="Gill Sans Infant MT" charset="0"/>
                <a:cs typeface="Gill Sans Infant MT" charset="0"/>
              </a:rPr>
              <a:t>recibo.</a:t>
            </a:r>
            <a:endParaRPr lang="es-ES_tradnl" sz="1400" b="1" dirty="0">
              <a:latin typeface="Gill Sans Infant MT" charset="0"/>
              <a:ea typeface="Gill Sans Infant MT" charset="0"/>
              <a:cs typeface="Gill Sans Infant MT" charset="0"/>
            </a:endParaRPr>
          </a:p>
        </p:txBody>
      </p:sp>
      <p:sp>
        <p:nvSpPr>
          <p:cNvPr id="8" name="Rectángulo 7"/>
          <p:cNvSpPr/>
          <p:nvPr/>
        </p:nvSpPr>
        <p:spPr>
          <a:xfrm>
            <a:off x="838200" y="1828800"/>
            <a:ext cx="7496910" cy="23622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7" name="Título 1"/>
          <p:cNvSpPr>
            <a:spLocks noGrp="1"/>
          </p:cNvSpPr>
          <p:nvPr>
            <p:ph type="title"/>
          </p:nvPr>
        </p:nvSpPr>
        <p:spPr/>
        <p:txBody>
          <a:bodyPr/>
          <a:lstStyle/>
          <a:p>
            <a:r>
              <a:rPr lang="es-ES_tradnl" sz="4000" dirty="0" smtClean="0">
                <a:latin typeface="Trade Gothic LT Com Bold Cn"/>
                <a:ea typeface="Trade Gothic LT Std Bold Condensed No. 20" charset="0"/>
                <a:cs typeface="Trade Gothic LT Com Bold Cn"/>
              </a:rPr>
              <a:t>RECIBO DEDUCIBLE</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Tree>
    <p:extLst>
      <p:ext uri="{BB962C8B-B14F-4D97-AF65-F5344CB8AC3E}">
        <p14:creationId xmlns:p14="http://schemas.microsoft.com/office/powerpoint/2010/main" val="21028753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18</a:t>
            </a:fld>
            <a:endParaRPr lang="en-US"/>
          </a:p>
        </p:txBody>
      </p:sp>
      <p:sp>
        <p:nvSpPr>
          <p:cNvPr id="3" name="CuadroTexto 2"/>
          <p:cNvSpPr txBox="1"/>
          <p:nvPr/>
        </p:nvSpPr>
        <p:spPr>
          <a:xfrm>
            <a:off x="1752600" y="2756356"/>
            <a:ext cx="5076090" cy="215444"/>
          </a:xfrm>
          <a:prstGeom prst="rect">
            <a:avLst/>
          </a:prstGeom>
          <a:noFill/>
        </p:spPr>
        <p:txBody>
          <a:bodyPr wrap="square" lIns="0" tIns="0" rIns="0" bIns="0" rtlCol="0">
            <a:spAutoFit/>
          </a:bodyPr>
          <a:lstStyle/>
          <a:p>
            <a:r>
              <a:rPr lang="es-CR" sz="1400" dirty="0">
                <a:latin typeface="Gill Sans Infant MT" charset="0"/>
                <a:ea typeface="Gill Sans Infant MT" charset="0"/>
                <a:cs typeface="Gill Sans Infant MT" charset="0"/>
              </a:rPr>
              <a:t>¿Qué día del mes preferiría que se le hiciera el cobro del donativo?</a:t>
            </a:r>
            <a:endParaRPr lang="es-ES_tradnl" sz="1400" dirty="0" smtClean="0">
              <a:latin typeface="Gill Sans Infant MT" charset="0"/>
              <a:ea typeface="Gill Sans Infant MT" charset="0"/>
              <a:cs typeface="Gill Sans Infant MT" charset="0"/>
            </a:endParaRPr>
          </a:p>
        </p:txBody>
      </p:sp>
      <p:sp>
        <p:nvSpPr>
          <p:cNvPr id="8" name="Rectángulo 7"/>
          <p:cNvSpPr/>
          <p:nvPr/>
        </p:nvSpPr>
        <p:spPr>
          <a:xfrm>
            <a:off x="1295400" y="2438400"/>
            <a:ext cx="6248400" cy="9144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5" name="Título 4"/>
          <p:cNvSpPr>
            <a:spLocks noGrp="1"/>
          </p:cNvSpPr>
          <p:nvPr>
            <p:ph type="title"/>
          </p:nvPr>
        </p:nvSpPr>
        <p:spPr/>
        <p:txBody>
          <a:bodyPr/>
          <a:lstStyle/>
          <a:p>
            <a:r>
              <a:rPr lang="es-ES" dirty="0" smtClean="0"/>
              <a:t>DATOS DE DÍA DE COBRO</a:t>
            </a:r>
            <a:endParaRPr lang="es-ES" dirty="0"/>
          </a:p>
        </p:txBody>
      </p:sp>
    </p:spTree>
    <p:extLst>
      <p:ext uri="{BB962C8B-B14F-4D97-AF65-F5344CB8AC3E}">
        <p14:creationId xmlns:p14="http://schemas.microsoft.com/office/powerpoint/2010/main" val="1717377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19</a:t>
            </a:fld>
            <a:endParaRPr lang="en-US"/>
          </a:p>
        </p:txBody>
      </p:sp>
      <p:sp>
        <p:nvSpPr>
          <p:cNvPr id="3" name="CuadroTexto 2"/>
          <p:cNvSpPr txBox="1"/>
          <p:nvPr/>
        </p:nvSpPr>
        <p:spPr>
          <a:xfrm>
            <a:off x="1752600" y="2123182"/>
            <a:ext cx="6019800" cy="2369880"/>
          </a:xfrm>
          <a:prstGeom prst="rect">
            <a:avLst/>
          </a:prstGeom>
          <a:noFill/>
        </p:spPr>
        <p:txBody>
          <a:bodyPr wrap="square" lIns="0" tIns="0" rIns="0" bIns="0" rtlCol="0">
            <a:spAutoFit/>
          </a:bodyPr>
          <a:lstStyle/>
          <a:p>
            <a:r>
              <a:rPr lang="es-MX" sz="1400" dirty="0">
                <a:latin typeface="Gill Sans Infant MT" charset="0"/>
                <a:ea typeface="Gill Sans Infant MT" charset="0"/>
                <a:cs typeface="Gill Sans Infant MT" charset="0"/>
              </a:rPr>
              <a:t>Muchas gracias por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compromiso y decisión de </a:t>
            </a:r>
            <a:r>
              <a:rPr lang="es-MX" sz="1400" dirty="0" smtClean="0">
                <a:latin typeface="Gill Sans Infant MT" charset="0"/>
                <a:ea typeface="Gill Sans Infant MT" charset="0"/>
                <a:cs typeface="Gill Sans Infant MT" charset="0"/>
              </a:rPr>
              <a:t>convertirte </a:t>
            </a:r>
            <a:r>
              <a:rPr lang="es-MX" sz="1400" dirty="0">
                <a:latin typeface="Gill Sans Infant MT" charset="0"/>
                <a:ea typeface="Gill Sans Infant MT" charset="0"/>
                <a:cs typeface="Gill Sans Infant MT" charset="0"/>
              </a:rPr>
              <a:t>en Un defensor de la </a:t>
            </a:r>
            <a:r>
              <a:rPr lang="es-MX" sz="1400" dirty="0" smtClean="0">
                <a:latin typeface="Gill Sans Infant MT" charset="0"/>
                <a:ea typeface="Gill Sans Infant MT" charset="0"/>
                <a:cs typeface="Gill Sans Infant MT" charset="0"/>
              </a:rPr>
              <a:t>niñez</a:t>
            </a:r>
            <a:r>
              <a:rPr lang="es-MX" sz="1400" dirty="0">
                <a:latin typeface="Gill Sans Infant MT" charset="0"/>
                <a:ea typeface="Gill Sans Infant MT" charset="0"/>
                <a:cs typeface="Gill Sans Infant MT" charset="0"/>
              </a:rPr>
              <a:t>.</a:t>
            </a:r>
            <a:endParaRPr lang="es-ES_tradnl" sz="1400" b="1" dirty="0">
              <a:latin typeface="Gill Sans Infant MT" charset="0"/>
              <a:ea typeface="Gill Sans Infant MT" charset="0"/>
              <a:cs typeface="Gill Sans Infant MT" charset="0"/>
            </a:endParaRPr>
          </a:p>
          <a:p>
            <a:r>
              <a:rPr lang="en-US" sz="1400" b="1"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T</a:t>
            </a:r>
            <a:r>
              <a:rPr lang="es-MX" sz="1400" dirty="0" smtClean="0">
                <a:latin typeface="Gill Sans Infant MT" charset="0"/>
                <a:ea typeface="Gill Sans Infant MT" charset="0"/>
                <a:cs typeface="Gill Sans Infant MT" charset="0"/>
              </a:rPr>
              <a:t>e </a:t>
            </a:r>
            <a:r>
              <a:rPr lang="es-MX" sz="1400" dirty="0">
                <a:latin typeface="Gill Sans Infant MT" charset="0"/>
                <a:ea typeface="Gill Sans Infant MT" charset="0"/>
                <a:cs typeface="Gill Sans Infant MT" charset="0"/>
              </a:rPr>
              <a:t>confirmo que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donativo es de </a:t>
            </a:r>
            <a:r>
              <a:rPr lang="es-MX" sz="1400" dirty="0" smtClean="0">
                <a:solidFill>
                  <a:srgbClr val="FF0000"/>
                </a:solidFill>
                <a:latin typeface="Gill Sans Infant MT" charset="0"/>
                <a:ea typeface="Gill Sans Infant MT" charset="0"/>
                <a:cs typeface="Gill Sans Infant MT" charset="0"/>
              </a:rPr>
              <a:t>&lt;Cantidad&gt; </a:t>
            </a:r>
            <a:r>
              <a:rPr lang="es-MX" sz="1400" dirty="0">
                <a:latin typeface="Gill Sans Infant MT" charset="0"/>
                <a:ea typeface="Gill Sans Infant MT" charset="0"/>
                <a:cs typeface="Gill Sans Infant MT" charset="0"/>
              </a:rPr>
              <a:t>mensuales a nombre de </a:t>
            </a:r>
            <a:r>
              <a:rPr lang="es-MX" sz="1400" dirty="0" smtClean="0">
                <a:solidFill>
                  <a:srgbClr val="FF0000"/>
                </a:solidFill>
                <a:latin typeface="Gill Sans Infant MT" charset="0"/>
                <a:ea typeface="Gill Sans Infant MT" charset="0"/>
                <a:cs typeface="Gill Sans Infant MT" charset="0"/>
              </a:rPr>
              <a:t>&lt;Nombre del Donante&gt; </a:t>
            </a:r>
            <a:r>
              <a:rPr lang="es-MX" sz="1400" dirty="0">
                <a:latin typeface="Gill Sans Infant MT" charset="0"/>
                <a:ea typeface="Gill Sans Infant MT" charset="0"/>
                <a:cs typeface="Gill Sans Infant MT" charset="0"/>
              </a:rPr>
              <a:t>y </a:t>
            </a:r>
            <a:r>
              <a:rPr lang="es-MX" sz="1400" dirty="0" smtClean="0">
                <a:latin typeface="Gill Sans Infant MT" charset="0"/>
                <a:ea typeface="Gill Sans Infant MT" charset="0"/>
                <a:cs typeface="Gill Sans Infant MT" charset="0"/>
              </a:rPr>
              <a:t>serán cargados </a:t>
            </a:r>
            <a:r>
              <a:rPr lang="es-MX" sz="1400" dirty="0">
                <a:latin typeface="Gill Sans Infant MT" charset="0"/>
                <a:ea typeface="Gill Sans Infant MT" charset="0"/>
                <a:cs typeface="Gill Sans Infant MT" charset="0"/>
              </a:rPr>
              <a:t>a la tarjeta que me acaba de proporcionar</a:t>
            </a:r>
            <a:endParaRPr lang="es-ES_tradnl" sz="1400" b="1" dirty="0">
              <a:latin typeface="Gill Sans Infant MT" charset="0"/>
              <a:ea typeface="Gill Sans Infant MT" charset="0"/>
              <a:cs typeface="Gill Sans Infant MT" charset="0"/>
            </a:endParaRPr>
          </a:p>
          <a:p>
            <a:r>
              <a:rPr lang="en-US" sz="1400" b="1"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Bienvenido a Save the Children y ¡Gracias por acompañarnos a llegar hasta el último niño y niña! </a:t>
            </a:r>
            <a:endParaRPr lang="es-MX" sz="1400" dirty="0" smtClean="0">
              <a:latin typeface="Gill Sans Infant MT" charset="0"/>
              <a:ea typeface="Gill Sans Infant MT" charset="0"/>
              <a:cs typeface="Gill Sans Infant MT" charset="0"/>
            </a:endParaRP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Qué </a:t>
            </a:r>
            <a:r>
              <a:rPr lang="es-MX" sz="1400" dirty="0" smtClean="0">
                <a:latin typeface="Gill Sans Infant MT" charset="0"/>
                <a:ea typeface="Gill Sans Infant MT" charset="0"/>
                <a:cs typeface="Gill Sans Infant MT" charset="0"/>
              </a:rPr>
              <a:t>tengas </a:t>
            </a:r>
            <a:r>
              <a:rPr lang="es-MX" sz="1400" dirty="0">
                <a:latin typeface="Gill Sans Infant MT" charset="0"/>
                <a:ea typeface="Gill Sans Infant MT" charset="0"/>
                <a:cs typeface="Gill Sans Infant MT" charset="0"/>
              </a:rPr>
              <a:t>bonito día.</a:t>
            </a:r>
            <a:endParaRPr lang="es-ES_tradnl" sz="1400" dirty="0" smtClean="0">
              <a:latin typeface="Gill Sans Infant MT" charset="0"/>
              <a:ea typeface="Gill Sans Infant MT" charset="0"/>
              <a:cs typeface="Gill Sans Infant MT" charset="0"/>
            </a:endParaRPr>
          </a:p>
        </p:txBody>
      </p:sp>
      <p:sp>
        <p:nvSpPr>
          <p:cNvPr id="8" name="Rectángulo 7"/>
          <p:cNvSpPr/>
          <p:nvPr/>
        </p:nvSpPr>
        <p:spPr>
          <a:xfrm>
            <a:off x="1295400" y="1752600"/>
            <a:ext cx="6934200" cy="2895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5" name="Título 4"/>
          <p:cNvSpPr>
            <a:spLocks noGrp="1"/>
          </p:cNvSpPr>
          <p:nvPr>
            <p:ph type="title"/>
          </p:nvPr>
        </p:nvSpPr>
        <p:spPr/>
        <p:txBody>
          <a:bodyPr/>
          <a:lstStyle/>
          <a:p>
            <a:r>
              <a:rPr lang="es-ES" dirty="0" smtClean="0"/>
              <a:t>CIERRE POSITIVO</a:t>
            </a:r>
            <a:endParaRPr lang="es-ES" dirty="0"/>
          </a:p>
        </p:txBody>
      </p:sp>
    </p:spTree>
    <p:extLst>
      <p:ext uri="{BB962C8B-B14F-4D97-AF65-F5344CB8AC3E}">
        <p14:creationId xmlns:p14="http://schemas.microsoft.com/office/powerpoint/2010/main" val="8024538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25148" y="783413"/>
            <a:ext cx="8366452" cy="588187"/>
          </a:xfrm>
        </p:spPr>
        <p:txBody>
          <a:bodyPr>
            <a:normAutofit fontScale="90000"/>
          </a:bodyPr>
          <a:lstStyle/>
          <a:p>
            <a:r>
              <a:rPr lang="en-US" dirty="0" smtClean="0">
                <a:latin typeface="Trade Gothic LT Com Bold Cn"/>
                <a:ea typeface="Trade Gothic LT Std Bold Condensed No. 20" charset="0"/>
                <a:cs typeface="Trade Gothic LT Com Bold Cn"/>
              </a:rPr>
              <a:t>SCRIPT CLICK TO CALL</a:t>
            </a:r>
            <a:r>
              <a:rPr lang="en-US" dirty="0" smtClean="0">
                <a:latin typeface="Trade Gothic LT Com Bold Cn"/>
                <a:cs typeface="Trade Gothic LT Com Bold Cn"/>
              </a:rPr>
              <a:t/>
            </a:r>
            <a:br>
              <a:rPr lang="en-US" dirty="0" smtClean="0">
                <a:latin typeface="Trade Gothic LT Com Bold Cn"/>
                <a:cs typeface="Trade Gothic LT Com Bold Cn"/>
              </a:rPr>
            </a:br>
            <a:endParaRPr lang="en-US" sz="2200" dirty="0">
              <a:latin typeface="Trade Gothic LT Com Bold Cn"/>
              <a:ea typeface="Trade Gothic LT Std Bold Condensed No. 20" charset="0"/>
              <a:cs typeface="Trade Gothic LT Com Bold Cn"/>
            </a:endParaRPr>
          </a:p>
        </p:txBody>
      </p:sp>
      <p:pic>
        <p:nvPicPr>
          <p:cNvPr id="7" name="Imagen 6" descr="Protección Infantil.JPG"/>
          <p:cNvPicPr>
            <a:picLocks noChangeAspect="1"/>
          </p:cNvPicPr>
          <p:nvPr/>
        </p:nvPicPr>
        <p:blipFill rotWithShape="1">
          <a:blip r:embed="rId2">
            <a:extLst>
              <a:ext uri="{28A0092B-C50C-407E-A947-70E740481C1C}">
                <a14:useLocalDpi xmlns:a14="http://schemas.microsoft.com/office/drawing/2010/main" val="0"/>
              </a:ext>
            </a:extLst>
          </a:blip>
          <a:srcRect t="23934" b="2953"/>
          <a:stretch/>
        </p:blipFill>
        <p:spPr>
          <a:xfrm>
            <a:off x="0" y="1905000"/>
            <a:ext cx="9144000" cy="4457001"/>
          </a:xfrm>
          <a:prstGeom prst="rect">
            <a:avLst/>
          </a:prstGeom>
        </p:spPr>
      </p:pic>
    </p:spTree>
    <p:extLst>
      <p:ext uri="{BB962C8B-B14F-4D97-AF65-F5344CB8AC3E}">
        <p14:creationId xmlns:p14="http://schemas.microsoft.com/office/powerpoint/2010/main" val="3301781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20</a:t>
            </a:fld>
            <a:endParaRPr lang="en-US"/>
          </a:p>
        </p:txBody>
      </p:sp>
      <p:sp>
        <p:nvSpPr>
          <p:cNvPr id="3" name="CuadroTexto 2"/>
          <p:cNvSpPr txBox="1"/>
          <p:nvPr/>
        </p:nvSpPr>
        <p:spPr>
          <a:xfrm>
            <a:off x="1752600" y="2123182"/>
            <a:ext cx="6019800" cy="1077218"/>
          </a:xfrm>
          <a:prstGeom prst="rect">
            <a:avLst/>
          </a:prstGeom>
          <a:noFill/>
        </p:spPr>
        <p:txBody>
          <a:bodyPr wrap="square" lIns="0" tIns="0" rIns="0" bIns="0" rtlCol="0">
            <a:spAutoFit/>
          </a:bodyPr>
          <a:lstStyle/>
          <a:p>
            <a:r>
              <a:rPr lang="es-MX" sz="1400" dirty="0" smtClean="0">
                <a:latin typeface="Gill Sans Infant MT" charset="0"/>
                <a:ea typeface="Gill Sans Infant MT" charset="0"/>
                <a:cs typeface="Gill Sans Infant MT" charset="0"/>
              </a:rPr>
              <a:t>Agradecemos </a:t>
            </a:r>
            <a:r>
              <a:rPr lang="es-MX" sz="1400" dirty="0">
                <a:latin typeface="Gill Sans Infant MT" charset="0"/>
                <a:ea typeface="Gill Sans Infant MT" charset="0"/>
                <a:cs typeface="Gill Sans Infant MT" charset="0"/>
              </a:rPr>
              <a:t>mucho </a:t>
            </a:r>
            <a:r>
              <a:rPr lang="es-MX" sz="1400" dirty="0" smtClean="0">
                <a:latin typeface="Gill Sans Infant MT" charset="0"/>
                <a:ea typeface="Gill Sans Infant MT" charset="0"/>
                <a:cs typeface="Gill Sans Infant MT" charset="0"/>
              </a:rPr>
              <a:t>tu </a:t>
            </a:r>
            <a:r>
              <a:rPr lang="es-MX" sz="1400" dirty="0">
                <a:latin typeface="Gill Sans Infant MT" charset="0"/>
                <a:ea typeface="Gill Sans Infant MT" charset="0"/>
                <a:cs typeface="Gill Sans Infant MT" charset="0"/>
              </a:rPr>
              <a:t>tiempo y esperamos tener la oportunidad de platicar </a:t>
            </a:r>
            <a:r>
              <a:rPr lang="es-MX" sz="1400" dirty="0" smtClean="0">
                <a:latin typeface="Gill Sans Infant MT" charset="0"/>
                <a:ea typeface="Gill Sans Infant MT" charset="0"/>
                <a:cs typeface="Gill Sans Infant MT" charset="0"/>
              </a:rPr>
              <a:t>contigo en </a:t>
            </a:r>
            <a:r>
              <a:rPr lang="es-MX" sz="1400" dirty="0">
                <a:latin typeface="Gill Sans Infant MT" charset="0"/>
                <a:ea typeface="Gill Sans Infant MT" charset="0"/>
                <a:cs typeface="Gill Sans Infant MT" charset="0"/>
              </a:rPr>
              <a:t>un futuro si </a:t>
            </a:r>
            <a:r>
              <a:rPr lang="es-MX" sz="1400" dirty="0" smtClean="0">
                <a:latin typeface="Gill Sans Infant MT" charset="0"/>
                <a:ea typeface="Gill Sans Infant MT" charset="0"/>
                <a:cs typeface="Gill Sans Infant MT" charset="0"/>
              </a:rPr>
              <a:t>vuelves </a:t>
            </a:r>
            <a:r>
              <a:rPr lang="es-MX" sz="1400" dirty="0">
                <a:latin typeface="Gill Sans Infant MT" charset="0"/>
                <a:ea typeface="Gill Sans Infant MT" charset="0"/>
                <a:cs typeface="Gill Sans Infant MT" charset="0"/>
              </a:rPr>
              <a:t>a tener interés en sumarse a nuestro movimiento en favor de la niñez.</a:t>
            </a: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Qué </a:t>
            </a:r>
            <a:r>
              <a:rPr lang="es-MX" sz="1400" dirty="0" smtClean="0">
                <a:latin typeface="Gill Sans Infant MT" charset="0"/>
                <a:ea typeface="Gill Sans Infant MT" charset="0"/>
                <a:cs typeface="Gill Sans Infant MT" charset="0"/>
              </a:rPr>
              <a:t>tengas </a:t>
            </a:r>
            <a:r>
              <a:rPr lang="es-MX" sz="1400" dirty="0">
                <a:latin typeface="Gill Sans Infant MT" charset="0"/>
                <a:ea typeface="Gill Sans Infant MT" charset="0"/>
                <a:cs typeface="Gill Sans Infant MT" charset="0"/>
              </a:rPr>
              <a:t>bonito día.</a:t>
            </a:r>
            <a:endParaRPr lang="es-ES_tradnl" sz="1400" dirty="0" smtClean="0">
              <a:latin typeface="Gill Sans Infant MT" charset="0"/>
              <a:ea typeface="Gill Sans Infant MT" charset="0"/>
              <a:cs typeface="Gill Sans Infant MT" charset="0"/>
            </a:endParaRPr>
          </a:p>
        </p:txBody>
      </p:sp>
      <p:sp>
        <p:nvSpPr>
          <p:cNvPr id="8" name="Rectángulo 7"/>
          <p:cNvSpPr/>
          <p:nvPr/>
        </p:nvSpPr>
        <p:spPr>
          <a:xfrm>
            <a:off x="1295400" y="1752600"/>
            <a:ext cx="6934200" cy="28956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5" name="Título 4"/>
          <p:cNvSpPr>
            <a:spLocks noGrp="1"/>
          </p:cNvSpPr>
          <p:nvPr>
            <p:ph type="title"/>
          </p:nvPr>
        </p:nvSpPr>
        <p:spPr/>
        <p:txBody>
          <a:bodyPr/>
          <a:lstStyle/>
          <a:p>
            <a:r>
              <a:rPr lang="es-ES" dirty="0" smtClean="0"/>
              <a:t>CIERRE NEGATIVO</a:t>
            </a:r>
            <a:endParaRPr lang="es-ES" dirty="0"/>
          </a:p>
        </p:txBody>
      </p:sp>
    </p:spTree>
    <p:extLst>
      <p:ext uri="{BB962C8B-B14F-4D97-AF65-F5344CB8AC3E}">
        <p14:creationId xmlns:p14="http://schemas.microsoft.com/office/powerpoint/2010/main" val="38691884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4600" y="2209800"/>
            <a:ext cx="4114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smtClean="0">
              <a:latin typeface="Gill Sans Infant Std"/>
              <a:cs typeface="Gill Sans Infant Std"/>
            </a:endParaRPr>
          </a:p>
        </p:txBody>
      </p:sp>
      <p:sp>
        <p:nvSpPr>
          <p:cNvPr id="3" name="CuadroTexto 2"/>
          <p:cNvSpPr txBox="1"/>
          <p:nvPr/>
        </p:nvSpPr>
        <p:spPr>
          <a:xfrm>
            <a:off x="2514600" y="2354759"/>
            <a:ext cx="4114800" cy="769441"/>
          </a:xfrm>
          <a:prstGeom prst="rect">
            <a:avLst/>
          </a:prstGeom>
          <a:noFill/>
        </p:spPr>
        <p:txBody>
          <a:bodyPr wrap="square" lIns="0" tIns="0" rIns="0" bIns="0" rtlCol="0">
            <a:spAutoFit/>
          </a:bodyPr>
          <a:lstStyle/>
          <a:p>
            <a:r>
              <a:rPr lang="es-ES" sz="5000" b="1" dirty="0" smtClean="0">
                <a:latin typeface="Trade Gothic LT Std Bold Condensed No. 20" charset="0"/>
                <a:ea typeface="Trade Gothic LT Std Bold Condensed No. 20" charset="0"/>
                <a:cs typeface="Trade Gothic LT Std Bold Condensed No. 20" charset="0"/>
              </a:rPr>
              <a:t>MUCHAS GRACIAS</a:t>
            </a:r>
          </a:p>
        </p:txBody>
      </p:sp>
    </p:spTree>
    <p:extLst>
      <p:ext uri="{BB962C8B-B14F-4D97-AF65-F5344CB8AC3E}">
        <p14:creationId xmlns:p14="http://schemas.microsoft.com/office/powerpoint/2010/main" val="12688336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23926" y="1514231"/>
            <a:ext cx="8001000" cy="4048369"/>
          </a:xfrm>
        </p:spPr>
        <p:txBody>
          <a:bodyPr/>
          <a:lstStyle/>
          <a:p>
            <a:r>
              <a:rPr lang="es-ES_tradnl" sz="1400" dirty="0">
                <a:latin typeface="Gill Sans Infant MT" charset="0"/>
                <a:ea typeface="Gill Sans Infant MT" charset="0"/>
                <a:cs typeface="Gill Sans Infant MT" charset="0"/>
              </a:rPr>
              <a:t>Buenos días/tardes/</a:t>
            </a:r>
            <a:r>
              <a:rPr lang="es-ES_tradnl" sz="1400" dirty="0" smtClean="0">
                <a:latin typeface="Gill Sans Infant MT" charset="0"/>
                <a:ea typeface="Gill Sans Infant MT" charset="0"/>
                <a:cs typeface="Gill Sans Infant MT" charset="0"/>
              </a:rPr>
              <a:t>noches</a:t>
            </a:r>
            <a:r>
              <a:rPr lang="es-ES_tradnl" sz="1400" dirty="0">
                <a:latin typeface="Gill Sans Infant MT" charset="0"/>
                <a:ea typeface="Gill Sans Infant MT" charset="0"/>
                <a:cs typeface="Gill Sans Infant MT" charset="0"/>
              </a:rPr>
              <a:t> </a:t>
            </a:r>
            <a:r>
              <a:rPr lang="es-ES_tradnl" sz="1400" dirty="0" smtClean="0">
                <a:latin typeface="Gill Sans Infant MT" charset="0"/>
                <a:ea typeface="Gill Sans Infant MT" charset="0"/>
                <a:cs typeface="Gill Sans Infant MT" charset="0"/>
              </a:rPr>
              <a:t>+ </a:t>
            </a:r>
            <a:r>
              <a:rPr lang="es-MX" sz="1400" dirty="0">
                <a:solidFill>
                  <a:srgbClr val="FF0000"/>
                </a:solidFill>
                <a:latin typeface="Gill Sans Infant MT" charset="0"/>
                <a:ea typeface="Gill Sans Infant MT" charset="0"/>
                <a:cs typeface="Gill Sans Infant MT" charset="0"/>
              </a:rPr>
              <a:t>&lt;Nombre del donante&gt;,</a:t>
            </a:r>
            <a:endParaRPr lang="es-ES_tradnl" sz="1400" b="1" dirty="0">
              <a:solidFill>
                <a:srgbClr val="FF0000"/>
              </a:solidFill>
              <a:latin typeface="Gill Sans Infant MT" charset="0"/>
              <a:ea typeface="Gill Sans Infant MT" charset="0"/>
              <a:cs typeface="Gill Sans Infant MT" charset="0"/>
            </a:endParaRPr>
          </a:p>
          <a:p>
            <a:endParaRPr lang="es-ES_tradnl" sz="1400" dirty="0">
              <a:latin typeface="Gill Sans Infant MT" charset="0"/>
              <a:ea typeface="Gill Sans Infant MT" charset="0"/>
              <a:cs typeface="Gill Sans Infant MT" charset="0"/>
            </a:endParaRPr>
          </a:p>
          <a:p>
            <a:r>
              <a:rPr lang="es-ES_tradnl" sz="1400" dirty="0" smtClean="0">
                <a:latin typeface="Gill Sans Infant MT" charset="0"/>
                <a:ea typeface="Gill Sans Infant MT" charset="0"/>
                <a:cs typeface="Gill Sans Infant MT" charset="0"/>
              </a:rPr>
              <a:t>Soy Luz Soto y te llamo de Save </a:t>
            </a:r>
            <a:r>
              <a:rPr lang="es-ES_tradnl" sz="1400" dirty="0" err="1" smtClean="0">
                <a:latin typeface="Gill Sans Infant MT" charset="0"/>
                <a:ea typeface="Gill Sans Infant MT" charset="0"/>
                <a:cs typeface="Gill Sans Infant MT" charset="0"/>
              </a:rPr>
              <a:t>the</a:t>
            </a:r>
            <a:r>
              <a:rPr lang="es-ES_tradnl" sz="1400" dirty="0" smtClean="0">
                <a:latin typeface="Gill Sans Infant MT" charset="0"/>
                <a:ea typeface="Gill Sans Infant MT" charset="0"/>
                <a:cs typeface="Gill Sans Infant MT" charset="0"/>
              </a:rPr>
              <a:t> Children México. </a:t>
            </a:r>
          </a:p>
          <a:p>
            <a:r>
              <a:rPr lang="es-ES_tradnl" sz="1400" dirty="0" smtClean="0">
                <a:latin typeface="Gill Sans Infant MT" charset="0"/>
                <a:ea typeface="Gill Sans Infant MT" charset="0"/>
                <a:cs typeface="Gill Sans Infant MT" charset="0"/>
              </a:rPr>
              <a:t>Gracias por dejar tus datos en nuestro formulario para que te contemos cómo puedes apoyar a la </a:t>
            </a:r>
            <a:r>
              <a:rPr lang="es-ES_tradnl" sz="1400" dirty="0" err="1" smtClean="0">
                <a:latin typeface="Gill Sans Infant MT" charset="0"/>
                <a:ea typeface="Gill Sans Infant MT" charset="0"/>
                <a:cs typeface="Gill Sans Infant MT" charset="0"/>
              </a:rPr>
              <a:t>ninez</a:t>
            </a:r>
            <a:r>
              <a:rPr lang="es-ES_tradnl" sz="1400" dirty="0" smtClean="0">
                <a:latin typeface="Gill Sans Infant MT" charset="0"/>
                <a:ea typeface="Gill Sans Infant MT" charset="0"/>
                <a:cs typeface="Gill Sans Infant MT" charset="0"/>
              </a:rPr>
              <a:t> mexicana.</a:t>
            </a:r>
          </a:p>
          <a:p>
            <a:r>
              <a:rPr lang="es-ES" sz="1400" dirty="0">
                <a:latin typeface="Gill Sans Infant MT" charset="0"/>
                <a:ea typeface="Gill Sans Infant MT" charset="0"/>
                <a:cs typeface="Gill Sans Infant MT" charset="0"/>
              </a:rPr>
              <a:t>Su donación el día de hoy ayudará a brindar esperanza a niños y niñas de todas partes de México. </a:t>
            </a:r>
            <a:endParaRPr lang="es-ES_tradnl" sz="1400" dirty="0">
              <a:latin typeface="Gill Sans Infant MT" charset="0"/>
              <a:ea typeface="Gill Sans Infant MT" charset="0"/>
              <a:cs typeface="Gill Sans Infant MT" charset="0"/>
            </a:endParaRPr>
          </a:p>
          <a:p>
            <a:r>
              <a:rPr lang="es-MX" sz="1400" i="1" dirty="0">
                <a:latin typeface="Gill Sans Infant MT" charset="0"/>
                <a:ea typeface="Gill Sans Infant MT" charset="0"/>
                <a:cs typeface="Gill Sans Infant MT" charset="0"/>
              </a:rPr>
              <a:t> </a:t>
            </a:r>
            <a:r>
              <a:rPr lang="es-ES_tradnl" sz="1400" dirty="0">
                <a:latin typeface="Gill Sans Infant MT" charset="0"/>
                <a:ea typeface="Gill Sans Infant MT" charset="0"/>
                <a:cs typeface="Gill Sans Infant MT" charset="0"/>
              </a:rPr>
              <a:t/>
            </a:r>
            <a:br>
              <a:rPr lang="es-ES_tradnl" sz="1400" dirty="0">
                <a:latin typeface="Gill Sans Infant MT" charset="0"/>
                <a:ea typeface="Gill Sans Infant MT" charset="0"/>
                <a:cs typeface="Gill Sans Infant MT" charset="0"/>
              </a:rPr>
            </a:br>
            <a:r>
              <a:rPr lang="es-ES_tradnl" sz="1400" dirty="0" smtClean="0">
                <a:latin typeface="Gill Sans Infant MT" charset="0"/>
                <a:ea typeface="Gill Sans Infant MT" charset="0"/>
                <a:cs typeface="Gill Sans Infant MT" charset="0"/>
              </a:rPr>
              <a:t>(( G</a:t>
            </a:r>
            <a:r>
              <a:rPr lang="es-ES" sz="1400" dirty="0" err="1" smtClean="0">
                <a:latin typeface="Gill Sans Infant MT" charset="0"/>
                <a:ea typeface="Gill Sans Infant MT" charset="0"/>
                <a:cs typeface="Gill Sans Infant MT" charset="0"/>
              </a:rPr>
              <a:t>racias</a:t>
            </a:r>
            <a:r>
              <a:rPr lang="es-ES" sz="1400" dirty="0">
                <a:latin typeface="Gill Sans Infant MT" charset="0"/>
                <a:ea typeface="Gill Sans Infant MT" charset="0"/>
                <a:cs typeface="Gill Sans Infant MT" charset="0"/>
              </a:rPr>
              <a:t>, esta llamada será grabada por cuestiones de </a:t>
            </a:r>
            <a:r>
              <a:rPr lang="es-ES" sz="1400" dirty="0" smtClean="0">
                <a:latin typeface="Gill Sans Infant MT" charset="0"/>
                <a:ea typeface="Gill Sans Infant MT" charset="0"/>
                <a:cs typeface="Gill Sans Infant MT" charset="0"/>
              </a:rPr>
              <a:t>calidad))</a:t>
            </a:r>
            <a:endParaRPr lang="es-ES_tradnl" sz="1400" dirty="0" smtClean="0">
              <a:latin typeface="Gill Sans Infant MT" charset="0"/>
              <a:ea typeface="Gill Sans Infant MT" charset="0"/>
              <a:cs typeface="Gill Sans Infant MT" charset="0"/>
            </a:endParaRPr>
          </a:p>
          <a:p>
            <a:endParaRPr lang="es-ES_tradnl" sz="1400" dirty="0">
              <a:latin typeface="Gill Sans Infant MT" charset="0"/>
              <a:ea typeface="Gill Sans Infant MT" charset="0"/>
              <a:cs typeface="Gill Sans Infant MT" charset="0"/>
            </a:endParaRPr>
          </a:p>
          <a:p>
            <a:r>
              <a:rPr lang="es-ES_tradnl" sz="1400" dirty="0" smtClean="0">
                <a:latin typeface="Gill Sans Infant MT" charset="0"/>
                <a:ea typeface="Gill Sans Infant MT" charset="0"/>
                <a:cs typeface="Gill Sans Infant MT" charset="0"/>
              </a:rPr>
              <a:t>__ </a:t>
            </a:r>
            <a:r>
              <a:rPr lang="es-ES_tradnl" sz="1400" dirty="0" smtClean="0">
                <a:solidFill>
                  <a:srgbClr val="FF0000"/>
                </a:solidFill>
                <a:latin typeface="Gill Sans Infant MT" charset="0"/>
                <a:ea typeface="Gill Sans Infant MT" charset="0"/>
                <a:cs typeface="Gill Sans Infant MT" charset="0"/>
              </a:rPr>
              <a:t>No reconoce Save </a:t>
            </a:r>
            <a:r>
              <a:rPr lang="es-ES_tradnl" sz="1400" dirty="0" err="1" smtClean="0">
                <a:solidFill>
                  <a:srgbClr val="FF0000"/>
                </a:solidFill>
                <a:latin typeface="Gill Sans Infant MT" charset="0"/>
                <a:ea typeface="Gill Sans Infant MT" charset="0"/>
                <a:cs typeface="Gill Sans Infant MT" charset="0"/>
              </a:rPr>
              <a:t>the</a:t>
            </a:r>
            <a:r>
              <a:rPr lang="es-ES_tradnl" sz="1400" dirty="0" smtClean="0">
                <a:solidFill>
                  <a:srgbClr val="FF0000"/>
                </a:solidFill>
                <a:latin typeface="Gill Sans Infant MT" charset="0"/>
                <a:ea typeface="Gill Sans Infant MT" charset="0"/>
                <a:cs typeface="Gill Sans Infant MT" charset="0"/>
              </a:rPr>
              <a:t> Children:  </a:t>
            </a:r>
            <a:r>
              <a:rPr lang="es-ES_tradnl" sz="1400" dirty="0" smtClean="0">
                <a:latin typeface="Gill Sans Infant MT" charset="0"/>
                <a:ea typeface="Gill Sans Infant MT" charset="0"/>
                <a:cs typeface="Gill Sans Infant MT" charset="0"/>
              </a:rPr>
              <a:t>No te preocupes, fue en Facebook que viste una publicación nuestra y ahí, te pedimos que te registraras si querías conocer más sobre lo que hacemos. </a:t>
            </a:r>
            <a:endParaRPr lang="es-ES" sz="1400" dirty="0" smtClean="0">
              <a:latin typeface="Gill Sans Infant MT" charset="0"/>
              <a:ea typeface="Gill Sans Infant MT" charset="0"/>
              <a:cs typeface="Gill Sans Infant MT" charset="0"/>
            </a:endParaRPr>
          </a:p>
          <a:p>
            <a:endParaRPr lang="es-ES" sz="1400" dirty="0" smtClean="0">
              <a:latin typeface="Gill Sans Infant MT" charset="0"/>
              <a:ea typeface="Gill Sans Infant MT" charset="0"/>
              <a:cs typeface="Gill Sans Infant MT" charset="0"/>
            </a:endParaRPr>
          </a:p>
          <a:p>
            <a:endParaRPr lang="es-ES" sz="1400" dirty="0">
              <a:latin typeface="Gill Sans Infant MT" charset="0"/>
              <a:ea typeface="Gill Sans Infant MT" charset="0"/>
              <a:cs typeface="Gill Sans Infant MT" charset="0"/>
            </a:endParaRPr>
          </a:p>
          <a:p>
            <a:r>
              <a:rPr lang="es-ES" sz="1400" dirty="0">
                <a:latin typeface="Gill Sans Infant MT" charset="0"/>
                <a:ea typeface="Gill Sans Infant MT" charset="0"/>
                <a:cs typeface="Gill Sans Infant MT" charset="0"/>
              </a:rPr>
              <a:t>Sabías que en nuestro país 1 de cada 2 niños, como la de Paco que veías en el video de nuestra web, viven en la pobreza, y afrontan una dura realidad como no poder hacer sus 3 comidas al día, estar expuestos a violencia y abusos o sufrir rezago educativo? Es por esto que te estamos invitando a ser parte de esta gran causa y convertirte en Defensor de la Niñez.</a:t>
            </a:r>
            <a:endParaRPr lang="es-ES_tradnl" sz="1400" b="1" dirty="0">
              <a:latin typeface="Gill Sans Infant MT" charset="0"/>
              <a:ea typeface="Gill Sans Infant MT" charset="0"/>
              <a:cs typeface="Gill Sans Infant MT" charset="0"/>
            </a:endParaRPr>
          </a:p>
          <a:p>
            <a:endParaRPr lang="es-ES" sz="1400" dirty="0" smtClean="0">
              <a:latin typeface="Gill Sans Infant MT" charset="0"/>
              <a:ea typeface="Gill Sans Infant MT" charset="0"/>
              <a:cs typeface="Gill Sans Infant MT" charset="0"/>
            </a:endParaRPr>
          </a:p>
          <a:p>
            <a:endParaRPr lang="es-ES_tradnl" sz="1200" dirty="0">
              <a:latin typeface="Gill Sans Infant MT" charset="0"/>
              <a:ea typeface="Gill Sans Infant MT" charset="0"/>
              <a:cs typeface="Gill Sans Infant MT" charset="0"/>
            </a:endParaRPr>
          </a:p>
        </p:txBody>
      </p:sp>
      <p:sp>
        <p:nvSpPr>
          <p:cNvPr id="4" name="Slide Number Placeholder 3"/>
          <p:cNvSpPr>
            <a:spLocks noGrp="1"/>
          </p:cNvSpPr>
          <p:nvPr>
            <p:ph type="sldNum" sz="quarter" idx="12"/>
          </p:nvPr>
        </p:nvSpPr>
        <p:spPr/>
        <p:txBody>
          <a:bodyPr/>
          <a:lstStyle/>
          <a:p>
            <a:fld id="{C3FDE51E-0052-334C-A4B2-C567FE9F326F}" type="slidenum">
              <a:rPr lang="en-US" smtClean="0"/>
              <a:pPr/>
              <a:t>3</a:t>
            </a:fld>
            <a:endParaRPr lang="en-US"/>
          </a:p>
        </p:txBody>
      </p:sp>
      <p:sp>
        <p:nvSpPr>
          <p:cNvPr id="2" name="Título 1"/>
          <p:cNvSpPr>
            <a:spLocks noGrp="1"/>
          </p:cNvSpPr>
          <p:nvPr>
            <p:ph type="title"/>
          </p:nvPr>
        </p:nvSpPr>
        <p:spPr>
          <a:xfrm>
            <a:off x="424634" y="355395"/>
            <a:ext cx="3461566" cy="787605"/>
          </a:xfrm>
        </p:spPr>
        <p:txBody>
          <a:bodyPr/>
          <a:lstStyle/>
          <a:p>
            <a:r>
              <a:rPr lang="es-ES_tradnl" sz="4000" dirty="0" smtClean="0">
                <a:latin typeface="Trade Gothic LT Com Bold Cn"/>
                <a:ea typeface="Trade Gothic LT Std Bold Condensed No. 20" charset="0"/>
                <a:cs typeface="Trade Gothic LT Com Bold Cn"/>
              </a:rPr>
              <a:t>BIENVENIDA</a:t>
            </a:r>
            <a:endParaRPr lang="es-ES_tradnl" dirty="0">
              <a:latin typeface="Trade Gothic LT Com Bold Cn"/>
              <a:ea typeface="Trade Gothic LT Std Bold Condensed No. 20" charset="0"/>
              <a:cs typeface="Trade Gothic LT Com Bold Cn"/>
            </a:endParaRPr>
          </a:p>
        </p:txBody>
      </p:sp>
      <p:sp>
        <p:nvSpPr>
          <p:cNvPr id="7" name="Rectángulo 6"/>
          <p:cNvSpPr/>
          <p:nvPr/>
        </p:nvSpPr>
        <p:spPr>
          <a:xfrm>
            <a:off x="371229" y="1371600"/>
            <a:ext cx="8432804" cy="47244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Tree>
    <p:extLst>
      <p:ext uri="{BB962C8B-B14F-4D97-AF65-F5344CB8AC3E}">
        <p14:creationId xmlns:p14="http://schemas.microsoft.com/office/powerpoint/2010/main" val="13229926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4</a:t>
            </a:fld>
            <a:endParaRPr lang="en-US"/>
          </a:p>
        </p:txBody>
      </p:sp>
      <p:sp>
        <p:nvSpPr>
          <p:cNvPr id="3" name="CuadroTexto 2"/>
          <p:cNvSpPr txBox="1"/>
          <p:nvPr/>
        </p:nvSpPr>
        <p:spPr>
          <a:xfrm>
            <a:off x="1113690" y="1676400"/>
            <a:ext cx="6781800" cy="2600712"/>
          </a:xfrm>
          <a:prstGeom prst="rect">
            <a:avLst/>
          </a:prstGeom>
          <a:noFill/>
        </p:spPr>
        <p:txBody>
          <a:bodyPr wrap="square" lIns="0" tIns="0" rIns="0" bIns="0" rtlCol="0">
            <a:spAutoFit/>
          </a:bodyPr>
          <a:lstStyle/>
          <a:p>
            <a:r>
              <a:rPr lang="es-ES" sz="1400" dirty="0" smtClean="0">
                <a:latin typeface="Gill Sans Infant MT"/>
                <a:ea typeface="Gill Sans Infant Std" charset="0"/>
                <a:cs typeface="Gill Sans Infant MT"/>
              </a:rPr>
              <a:t>Con $</a:t>
            </a:r>
            <a:r>
              <a:rPr lang="es-ES" sz="1400" dirty="0">
                <a:latin typeface="Gill Sans Infant MT"/>
                <a:ea typeface="Gill Sans Infant Std" charset="0"/>
                <a:cs typeface="Gill Sans Infant MT"/>
              </a:rPr>
              <a:t>6</a:t>
            </a:r>
            <a:r>
              <a:rPr lang="es-ES" sz="1400" dirty="0" smtClean="0">
                <a:latin typeface="Gill Sans Infant MT"/>
                <a:ea typeface="Gill Sans Infant Std" charset="0"/>
                <a:cs typeface="Gill Sans Infant MT"/>
              </a:rPr>
              <a:t> pesos al día ó $300 pesos mensuales, permites que una niña o niño pueda estar seguro en un espacio protegido (como centros comunitarios), que de otra forma serían niños o niñas en situación de calle. También le brindas una alimentación correcta y balanceada y además le aseguras una educación de calidad desde sus primeros años de vida.</a:t>
            </a:r>
          </a:p>
          <a:p>
            <a:endParaRPr lang="es-ES_tradnl" sz="1400" dirty="0" smtClean="0">
              <a:latin typeface="Gill Sans Infant Std" charset="0"/>
              <a:ea typeface="Gill Sans Infant Std" charset="0"/>
              <a:cs typeface="Gill Sans Infant Std" charset="0"/>
            </a:endParaRPr>
          </a:p>
          <a:p>
            <a:r>
              <a:rPr lang="es-MX" sz="1400" dirty="0" smtClean="0">
                <a:solidFill>
                  <a:srgbClr val="FF0000"/>
                </a:solidFill>
                <a:latin typeface="Gill Sans Infant MT" charset="0"/>
                <a:ea typeface="Gill Sans Infant MT" charset="0"/>
                <a:cs typeface="Gill Sans Infant MT" charset="0"/>
              </a:rPr>
              <a:t>&lt;Nombre del donante&gt;,</a:t>
            </a:r>
            <a:endParaRPr lang="es-ES_tradnl" sz="1400" b="1" dirty="0" smtClean="0">
              <a:solidFill>
                <a:srgbClr val="FF0000"/>
              </a:solidFill>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Contamos </a:t>
            </a:r>
            <a:r>
              <a:rPr lang="es-MX" sz="1400" dirty="0" smtClean="0">
                <a:latin typeface="Gill Sans Infant MT" charset="0"/>
                <a:ea typeface="Gill Sans Infant MT" charset="0"/>
                <a:cs typeface="Gill Sans Infant MT" charset="0"/>
              </a:rPr>
              <a:t>contigo para </a:t>
            </a:r>
            <a:r>
              <a:rPr lang="es-MX" sz="1400" dirty="0">
                <a:latin typeface="Gill Sans Infant MT" charset="0"/>
                <a:ea typeface="Gill Sans Infant MT" charset="0"/>
                <a:cs typeface="Gill Sans Infant MT" charset="0"/>
              </a:rPr>
              <a:t>proteger a los niños de México. ¿Un importe de 300 pesos mensuales </a:t>
            </a:r>
            <a:r>
              <a:rPr lang="es-MX" sz="1400" dirty="0" smtClean="0">
                <a:latin typeface="Gill Sans Infant MT" charset="0"/>
                <a:ea typeface="Gill Sans Infant MT" charset="0"/>
                <a:cs typeface="Gill Sans Infant MT" charset="0"/>
              </a:rPr>
              <a:t>te </a:t>
            </a:r>
            <a:r>
              <a:rPr lang="es-MX" sz="1400" dirty="0">
                <a:latin typeface="Gill Sans Infant MT" charset="0"/>
                <a:ea typeface="Gill Sans Infant MT" charset="0"/>
                <a:cs typeface="Gill Sans Infant MT" charset="0"/>
              </a:rPr>
              <a:t>parece bien? </a:t>
            </a:r>
            <a:r>
              <a:rPr lang="es-MX" sz="1400" dirty="0" smtClean="0">
                <a:latin typeface="Gill Sans Infant MT" charset="0"/>
                <a:ea typeface="Gill Sans Infant MT" charset="0"/>
                <a:cs typeface="Gill Sans Infant MT" charset="0"/>
              </a:rPr>
              <a:t> * </a:t>
            </a:r>
            <a:r>
              <a:rPr lang="es-MX" sz="1400" dirty="0" smtClean="0">
                <a:solidFill>
                  <a:srgbClr val="008000"/>
                </a:solidFill>
                <a:latin typeface="Gill Sans Infant MT" charset="0"/>
                <a:ea typeface="Gill Sans Infant MT" charset="0"/>
                <a:cs typeface="Gill Sans Infant MT" charset="0"/>
              </a:rPr>
              <a:t>(</a:t>
            </a:r>
            <a:r>
              <a:rPr lang="es-MX" sz="1400" dirty="0">
                <a:solidFill>
                  <a:srgbClr val="008000"/>
                </a:solidFill>
                <a:latin typeface="Gill Sans Infant MT" charset="0"/>
                <a:ea typeface="Gill Sans Infant MT" charset="0"/>
                <a:cs typeface="Gill Sans Infant MT" charset="0"/>
              </a:rPr>
              <a:t>empezamos en el importe de 300 pesos y si no tenemos margen para negociar 180 mes o 120 mes)</a:t>
            </a:r>
            <a:endParaRPr lang="es-ES_tradnl" sz="1400" b="1" dirty="0">
              <a:solidFill>
                <a:srgbClr val="008000"/>
              </a:solidFill>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08890" y="1447800"/>
            <a:ext cx="7496910" cy="3541181"/>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6" name="Rectángulo redondeado 5">
            <a:hlinkClick r:id="rId3" action="ppaction://hlinksldjump"/>
          </p:cNvPr>
          <p:cNvSpPr/>
          <p:nvPr/>
        </p:nvSpPr>
        <p:spPr>
          <a:xfrm>
            <a:off x="1160580" y="54102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11" name="Rectángulo redondeado 10">
            <a:hlinkClick r:id="rId4" action="ppaction://hlinksldjump"/>
          </p:cNvPr>
          <p:cNvSpPr/>
          <p:nvPr/>
        </p:nvSpPr>
        <p:spPr>
          <a:xfrm>
            <a:off x="3114040" y="5105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12" name="Rectángulo redondeado 11">
            <a:hlinkClick r:id="rId5" action="ppaction://hlinksldjump"/>
          </p:cNvPr>
          <p:cNvSpPr/>
          <p:nvPr/>
        </p:nvSpPr>
        <p:spPr>
          <a:xfrm>
            <a:off x="448564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13" name="Rectángulo redondeado 12">
            <a:hlinkClick r:id="rId6" action="ppaction://hlinksldjump"/>
          </p:cNvPr>
          <p:cNvSpPr/>
          <p:nvPr/>
        </p:nvSpPr>
        <p:spPr>
          <a:xfrm>
            <a:off x="6019800" y="5105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15" name="Rectángulo redondeado 14">
            <a:hlinkClick r:id="rId7" action="ppaction://hlinksldjump"/>
          </p:cNvPr>
          <p:cNvSpPr/>
          <p:nvPr/>
        </p:nvSpPr>
        <p:spPr>
          <a:xfrm>
            <a:off x="31140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16" name="Rectángulo redondeado 15">
            <a:hlinkClick r:id="rId8" action="ppaction://hlinksldjump"/>
          </p:cNvPr>
          <p:cNvSpPr/>
          <p:nvPr/>
        </p:nvSpPr>
        <p:spPr>
          <a:xfrm>
            <a:off x="4638040" y="54864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17" name="Rectángulo redondeado 16">
            <a:hlinkClick r:id="rId9" action="ppaction://hlinksldjump"/>
          </p:cNvPr>
          <p:cNvSpPr/>
          <p:nvPr/>
        </p:nvSpPr>
        <p:spPr>
          <a:xfrm>
            <a:off x="6009640" y="54864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18" name="Rectángulo redondeado 17">
            <a:hlinkClick r:id="rId10" action="ppaction://hlinksldjump"/>
          </p:cNvPr>
          <p:cNvSpPr/>
          <p:nvPr/>
        </p:nvSpPr>
        <p:spPr>
          <a:xfrm>
            <a:off x="3119120" y="58950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19" name="Rectángulo redondeado 18">
            <a:hlinkClick r:id="rId11" action="ppaction://hlinksldjump"/>
          </p:cNvPr>
          <p:cNvSpPr/>
          <p:nvPr/>
        </p:nvSpPr>
        <p:spPr>
          <a:xfrm>
            <a:off x="4632960" y="58950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20" name="Rectángulo redondeado 19">
            <a:hlinkClick r:id="rId12" action="ppaction://hlinksldjump"/>
          </p:cNvPr>
          <p:cNvSpPr/>
          <p:nvPr/>
        </p:nvSpPr>
        <p:spPr>
          <a:xfrm>
            <a:off x="6009640" y="58950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21" name="Título 1"/>
          <p:cNvSpPr>
            <a:spLocks noGrp="1"/>
          </p:cNvSpPr>
          <p:nvPr>
            <p:ph type="title"/>
          </p:nvPr>
        </p:nvSpPr>
        <p:spPr>
          <a:xfrm>
            <a:off x="424634" y="355395"/>
            <a:ext cx="3461566" cy="787605"/>
          </a:xfrm>
        </p:spPr>
        <p:txBody>
          <a:bodyPr/>
          <a:lstStyle/>
          <a:p>
            <a:r>
              <a:rPr lang="es-ES_tradnl" sz="4000" dirty="0" smtClean="0">
                <a:latin typeface="Trade Gothic LT Com Bold Cn"/>
                <a:ea typeface="Trade Gothic LT Std Bold Condensed No. 20" charset="0"/>
                <a:cs typeface="Trade Gothic LT Com Bold Cn"/>
              </a:rPr>
              <a:t>EQUIVALENCIA</a:t>
            </a:r>
            <a:endParaRPr lang="es-ES_tradnl" dirty="0">
              <a:latin typeface="Trade Gothic LT Com Bold Cn"/>
              <a:ea typeface="Trade Gothic LT Std Bold Condensed No. 20" charset="0"/>
              <a:cs typeface="Trade Gothic LT Com Bold Cn"/>
            </a:endParaRPr>
          </a:p>
        </p:txBody>
      </p:sp>
      <p:sp>
        <p:nvSpPr>
          <p:cNvPr id="22" name="Rectángulo redondeado 21">
            <a:hlinkClick r:id="rId13" action="ppaction://hlinksldjump"/>
          </p:cNvPr>
          <p:cNvSpPr/>
          <p:nvPr/>
        </p:nvSpPr>
        <p:spPr>
          <a:xfrm>
            <a:off x="2028090" y="53340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1712259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5</a:t>
            </a:fld>
            <a:endParaRPr lang="en-US"/>
          </a:p>
        </p:txBody>
      </p:sp>
      <p:sp>
        <p:nvSpPr>
          <p:cNvPr id="2" name="Título 1"/>
          <p:cNvSpPr>
            <a:spLocks noGrp="1"/>
          </p:cNvSpPr>
          <p:nvPr>
            <p:ph type="title"/>
          </p:nvPr>
        </p:nvSpPr>
        <p:spPr>
          <a:xfrm>
            <a:off x="424634" y="355395"/>
            <a:ext cx="3690166" cy="787605"/>
          </a:xfrm>
        </p:spPr>
        <p:txBody>
          <a:bodyPr/>
          <a:lstStyle/>
          <a:p>
            <a:r>
              <a:rPr lang="es-ES_tradnl" sz="4000" dirty="0" smtClean="0">
                <a:latin typeface="Trade Gothic LT Com Bold Cn"/>
                <a:ea typeface="Trade Gothic LT Std Bold Condensed No. 20" charset="0"/>
                <a:cs typeface="Trade Gothic LT Com Bold Cn"/>
              </a:rPr>
              <a:t>OBJECIONES $6</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3" name="CuadroTexto 2"/>
          <p:cNvSpPr txBox="1"/>
          <p:nvPr/>
        </p:nvSpPr>
        <p:spPr>
          <a:xfrm>
            <a:off x="1166445" y="1923365"/>
            <a:ext cx="6781800" cy="2846933"/>
          </a:xfrm>
          <a:prstGeom prst="rect">
            <a:avLst/>
          </a:prstGeom>
          <a:noFill/>
        </p:spPr>
        <p:txBody>
          <a:bodyPr wrap="square" lIns="0" tIns="0" rIns="0" bIns="0" rtlCol="0">
            <a:spAutoFit/>
          </a:bodyPr>
          <a:lstStyle/>
          <a:p>
            <a:r>
              <a:rPr lang="es-ES_tradnl" sz="1600" b="1" dirty="0" smtClean="0">
                <a:solidFill>
                  <a:srgbClr val="FF0000"/>
                </a:solidFill>
                <a:latin typeface="Gill Sans Infant Std" charset="0"/>
                <a:ea typeface="Gill Sans Infant Std" charset="0"/>
                <a:cs typeface="Gill Sans Infant Std" charset="0"/>
              </a:rPr>
              <a:t>Objeción </a:t>
            </a:r>
            <a:r>
              <a:rPr lang="es-ES_tradnl" sz="1600" b="1" dirty="0">
                <a:solidFill>
                  <a:srgbClr val="FF0000"/>
                </a:solidFill>
                <a:latin typeface="Gill Sans Infant Std" charset="0"/>
                <a:ea typeface="Gill Sans Infant Std" charset="0"/>
                <a:cs typeface="Gill Sans Infant Std" charset="0"/>
              </a:rPr>
              <a:t>1:  Negociación $6 diarios o $180 </a:t>
            </a:r>
            <a:r>
              <a:rPr lang="es-ES_tradnl" sz="1600" b="1" dirty="0" smtClean="0">
                <a:solidFill>
                  <a:srgbClr val="FF0000"/>
                </a:solidFill>
                <a:latin typeface="Gill Sans Infant Std" charset="0"/>
                <a:ea typeface="Gill Sans Infant Std" charset="0"/>
                <a:cs typeface="Gill Sans Infant Std" charset="0"/>
              </a:rPr>
              <a:t>mensuales</a:t>
            </a: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No </a:t>
            </a:r>
            <a:r>
              <a:rPr lang="es-MX" sz="1400" dirty="0" smtClean="0">
                <a:latin typeface="Gill Sans Infant MT" charset="0"/>
                <a:ea typeface="Gill Sans Infant MT" charset="0"/>
                <a:cs typeface="Gill Sans Infant MT" charset="0"/>
              </a:rPr>
              <a:t>te preocupes, </a:t>
            </a:r>
            <a:r>
              <a:rPr lang="es-MX" sz="1400" dirty="0">
                <a:latin typeface="Gill Sans Infant MT" charset="0"/>
                <a:ea typeface="Gill Sans Infant MT" charset="0"/>
                <a:cs typeface="Gill Sans Infant MT" charset="0"/>
              </a:rPr>
              <a:t>nuestra intención es </a:t>
            </a:r>
            <a:r>
              <a:rPr lang="es-MX" sz="1400" dirty="0" smtClean="0">
                <a:latin typeface="Gill Sans Infant MT" charset="0"/>
                <a:ea typeface="Gill Sans Infant MT" charset="0"/>
                <a:cs typeface="Gill Sans Infant MT" charset="0"/>
              </a:rPr>
              <a:t>que apoyes </a:t>
            </a:r>
            <a:r>
              <a:rPr lang="es-MX" sz="1400" dirty="0">
                <a:latin typeface="Gill Sans Infant MT" charset="0"/>
                <a:ea typeface="Gill Sans Infant MT" charset="0"/>
                <a:cs typeface="Gill Sans Infant MT" charset="0"/>
              </a:rPr>
              <a:t>con lo que </a:t>
            </a:r>
            <a:r>
              <a:rPr lang="es-MX" sz="1400" dirty="0" smtClean="0">
                <a:latin typeface="Gill Sans Infant MT" charset="0"/>
                <a:ea typeface="Gill Sans Infant MT" charset="0"/>
                <a:cs typeface="Gill Sans Infant MT" charset="0"/>
              </a:rPr>
              <a:t>puedas, </a:t>
            </a:r>
            <a:r>
              <a:rPr lang="es-MX" sz="1400" dirty="0">
                <a:latin typeface="Gill Sans Infant MT" charset="0"/>
                <a:ea typeface="Gill Sans Infant MT" charset="0"/>
                <a:cs typeface="Gill Sans Infant MT" charset="0"/>
              </a:rPr>
              <a:t>ya que </a:t>
            </a:r>
            <a:r>
              <a:rPr lang="es-ES_tradnl" sz="1400" dirty="0">
                <a:latin typeface="Gill Sans Infant MT" charset="0"/>
                <a:ea typeface="Gill Sans Infant MT" charset="0"/>
                <a:cs typeface="Gill Sans Infant MT" charset="0"/>
              </a:rPr>
              <a:t>un esfuerzo el día de hoy puede significar un gran cambio para una niña o una niño que en estos momentos se encuentra vulnerable. </a:t>
            </a:r>
            <a:endParaRPr lang="es-ES_tradnl" sz="1400" dirty="0" smtClean="0">
              <a:latin typeface="Gill Sans Infant MT" charset="0"/>
              <a:ea typeface="Gill Sans Infant MT" charset="0"/>
              <a:cs typeface="Gill Sans Infant MT" charset="0"/>
            </a:endParaRPr>
          </a:p>
          <a:p>
            <a:endParaRPr lang="es-ES_tradnl" sz="1400" b="1" dirty="0">
              <a:latin typeface="Gill Sans Infant MT" charset="0"/>
              <a:ea typeface="Gill Sans Infant MT" charset="0"/>
              <a:cs typeface="Gill Sans Infant MT" charset="0"/>
            </a:endParaRPr>
          </a:p>
          <a:p>
            <a:r>
              <a:rPr lang="es-MX" sz="1400" b="1" dirty="0">
                <a:latin typeface="Gill Sans Infant Std" charset="0"/>
                <a:ea typeface="Gill Sans Infant Std" charset="0"/>
                <a:cs typeface="Gill Sans Infant Std" charset="0"/>
              </a:rPr>
              <a:t>Tenemos diferentes alternativas para realizar </a:t>
            </a:r>
            <a:r>
              <a:rPr lang="es-MX" sz="1400" b="1" dirty="0" smtClean="0">
                <a:latin typeface="Gill Sans Infant Std" charset="0"/>
                <a:ea typeface="Gill Sans Infant Std" charset="0"/>
                <a:cs typeface="Gill Sans Infant Std" charset="0"/>
              </a:rPr>
              <a:t>tu </a:t>
            </a:r>
            <a:r>
              <a:rPr lang="es-MX" sz="1400" b="1" dirty="0">
                <a:latin typeface="Gill Sans Infant Std" charset="0"/>
                <a:ea typeface="Gill Sans Infant Std" charset="0"/>
                <a:cs typeface="Gill Sans Infant Std" charset="0"/>
              </a:rPr>
              <a:t>donativo el día de hoy: </a:t>
            </a:r>
            <a:br>
              <a:rPr lang="es-MX" sz="1400" b="1" dirty="0">
                <a:latin typeface="Gill Sans Infant Std" charset="0"/>
                <a:ea typeface="Gill Sans Infant Std" charset="0"/>
                <a:cs typeface="Gill Sans Infant Std" charset="0"/>
              </a:rPr>
            </a:br>
            <a:r>
              <a:rPr lang="es-MX" sz="1400" b="1" dirty="0">
                <a:latin typeface="Gill Sans Infant Std" charset="0"/>
                <a:ea typeface="Gill Sans Infant Std" charset="0"/>
                <a:cs typeface="Gill Sans Infant Std" charset="0"/>
              </a:rPr>
              <a:t>Por ejemplo con $6 pesos diarios ó $180 pesos </a:t>
            </a:r>
            <a:r>
              <a:rPr lang="es-MX" sz="1400" b="1" dirty="0" smtClean="0">
                <a:latin typeface="Gill Sans Infant Std" charset="0"/>
                <a:ea typeface="Gill Sans Infant Std" charset="0"/>
                <a:cs typeface="Gill Sans Infant Std" charset="0"/>
              </a:rPr>
              <a:t>mensuales, puedes brindarle </a:t>
            </a:r>
            <a:r>
              <a:rPr lang="es-MX" sz="1400" b="1" dirty="0">
                <a:latin typeface="Gill Sans Infant Std" charset="0"/>
                <a:ea typeface="Gill Sans Infant Std" charset="0"/>
                <a:cs typeface="Gill Sans Infant Std" charset="0"/>
              </a:rPr>
              <a:t>la protección de un Centro para que no esté solo, además de una alimentación correcta y balanceada</a:t>
            </a:r>
            <a:r>
              <a:rPr lang="es-MX" sz="1400" b="1" dirty="0" smtClean="0">
                <a:latin typeface="Gill Sans Infant Std" charset="0"/>
                <a:ea typeface="Gill Sans Infant Std" charset="0"/>
                <a:cs typeface="Gill Sans Infant Std" charset="0"/>
              </a:rPr>
              <a:t>.</a:t>
            </a:r>
          </a:p>
          <a:p>
            <a:endParaRPr lang="es-ES_tradnl" sz="1400" b="1" dirty="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Podrías </a:t>
            </a:r>
            <a:r>
              <a:rPr lang="es-MX" sz="1400" dirty="0">
                <a:latin typeface="Gill Sans Infant MT" charset="0"/>
                <a:ea typeface="Gill Sans Infant MT" charset="0"/>
                <a:cs typeface="Gill Sans Infant MT" charset="0"/>
              </a:rPr>
              <a:t>ayudarnos con esta cantidad?</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08890" y="1447800"/>
            <a:ext cx="7496910" cy="3291721"/>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Rectángulo redondeado 20">
            <a:hlinkClick r:id="rId2" action="ppaction://hlinksldjump"/>
          </p:cNvPr>
          <p:cNvSpPr/>
          <p:nvPr/>
        </p:nvSpPr>
        <p:spPr>
          <a:xfrm>
            <a:off x="1160580" y="5230168"/>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3" name="Rectángulo redondeado 22">
            <a:hlinkClick r:id="rId3" action="ppaction://hlinksldjump"/>
          </p:cNvPr>
          <p:cNvSpPr/>
          <p:nvPr/>
        </p:nvSpPr>
        <p:spPr>
          <a:xfrm>
            <a:off x="3114040" y="49253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4" name="Rectángulo redondeado 23">
            <a:hlinkClick r:id="rId4" action="ppaction://hlinksldjump"/>
          </p:cNvPr>
          <p:cNvSpPr/>
          <p:nvPr/>
        </p:nvSpPr>
        <p:spPr>
          <a:xfrm>
            <a:off x="4485640" y="49253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5" name="Rectángulo redondeado 24">
            <a:hlinkClick r:id="rId5" action="ppaction://hlinksldjump"/>
          </p:cNvPr>
          <p:cNvSpPr/>
          <p:nvPr/>
        </p:nvSpPr>
        <p:spPr>
          <a:xfrm>
            <a:off x="6019800" y="49253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26" name="Rectángulo redondeado 25">
            <a:hlinkClick r:id="rId6" action="ppaction://hlinksldjump"/>
          </p:cNvPr>
          <p:cNvSpPr/>
          <p:nvPr/>
        </p:nvSpPr>
        <p:spPr>
          <a:xfrm>
            <a:off x="3114040" y="53063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27" name="Rectángulo redondeado 26">
            <a:hlinkClick r:id="rId7" action="ppaction://hlinksldjump"/>
          </p:cNvPr>
          <p:cNvSpPr/>
          <p:nvPr/>
        </p:nvSpPr>
        <p:spPr>
          <a:xfrm>
            <a:off x="4638040" y="53063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28" name="Rectángulo redondeado 27">
            <a:hlinkClick r:id="rId8" action="ppaction://hlinksldjump"/>
          </p:cNvPr>
          <p:cNvSpPr/>
          <p:nvPr/>
        </p:nvSpPr>
        <p:spPr>
          <a:xfrm>
            <a:off x="6009640" y="53063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29" name="Rectángulo redondeado 28">
            <a:hlinkClick r:id="rId9" action="ppaction://hlinksldjump"/>
          </p:cNvPr>
          <p:cNvSpPr/>
          <p:nvPr/>
        </p:nvSpPr>
        <p:spPr>
          <a:xfrm>
            <a:off x="3119120" y="5715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0" name="Rectángulo redondeado 29">
            <a:hlinkClick r:id="rId10" action="ppaction://hlinksldjump"/>
          </p:cNvPr>
          <p:cNvSpPr/>
          <p:nvPr/>
        </p:nvSpPr>
        <p:spPr>
          <a:xfrm>
            <a:off x="4632960" y="5715000"/>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1" name="Rectángulo redondeado 30">
            <a:hlinkClick r:id="rId11" action="ppaction://hlinksldjump"/>
          </p:cNvPr>
          <p:cNvSpPr/>
          <p:nvPr/>
        </p:nvSpPr>
        <p:spPr>
          <a:xfrm>
            <a:off x="6009640" y="5715000"/>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1816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4776627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6</a:t>
            </a:fld>
            <a:endParaRPr lang="en-US"/>
          </a:p>
        </p:txBody>
      </p:sp>
      <p:sp>
        <p:nvSpPr>
          <p:cNvPr id="2" name="Título 1"/>
          <p:cNvSpPr>
            <a:spLocks noGrp="1"/>
          </p:cNvSpPr>
          <p:nvPr>
            <p:ph type="title"/>
          </p:nvPr>
        </p:nvSpPr>
        <p:spPr>
          <a:xfrm>
            <a:off x="424634" y="355395"/>
            <a:ext cx="3613966" cy="787605"/>
          </a:xfrm>
        </p:spPr>
        <p:txBody>
          <a:bodyPr/>
          <a:lstStyle/>
          <a:p>
            <a:r>
              <a:rPr lang="es-ES_tradnl" sz="4000" dirty="0" smtClean="0">
                <a:latin typeface="Trade Gothic LT Com Bold Cn"/>
                <a:ea typeface="Trade Gothic LT Std Bold Condensed No. 20" charset="0"/>
                <a:cs typeface="Trade Gothic LT Com Bold Cn"/>
              </a:rPr>
              <a:t>OBJECIONES $4</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3" name="CuadroTexto 2"/>
          <p:cNvSpPr txBox="1"/>
          <p:nvPr/>
        </p:nvSpPr>
        <p:spPr>
          <a:xfrm>
            <a:off x="1219200" y="1481323"/>
            <a:ext cx="6781800" cy="3708708"/>
          </a:xfrm>
          <a:prstGeom prst="rect">
            <a:avLst/>
          </a:prstGeom>
          <a:noFill/>
        </p:spPr>
        <p:txBody>
          <a:bodyPr wrap="square" lIns="0" tIns="0" rIns="0" bIns="0" rtlCol="0">
            <a:spAutoFit/>
          </a:bodyPr>
          <a:lstStyle/>
          <a:p>
            <a:r>
              <a:rPr lang="es-ES_tradnl" sz="1600" b="1" dirty="0" smtClean="0">
                <a:solidFill>
                  <a:srgbClr val="FF0000"/>
                </a:solidFill>
                <a:latin typeface="Gill Sans Infant Std" charset="0"/>
                <a:ea typeface="Gill Sans Infant Std" charset="0"/>
                <a:cs typeface="Gill Sans Infant Std" charset="0"/>
              </a:rPr>
              <a:t>Objeción </a:t>
            </a:r>
            <a:r>
              <a:rPr lang="es-ES_tradnl" sz="1600" b="1" dirty="0">
                <a:solidFill>
                  <a:srgbClr val="FF0000"/>
                </a:solidFill>
                <a:latin typeface="Gill Sans Infant Std" charset="0"/>
                <a:ea typeface="Gill Sans Infant Std" charset="0"/>
                <a:cs typeface="Gill Sans Infant Std" charset="0"/>
              </a:rPr>
              <a:t>2</a:t>
            </a:r>
            <a:r>
              <a:rPr lang="es-ES_tradnl" sz="1600" b="1" dirty="0" smtClean="0">
                <a:solidFill>
                  <a:srgbClr val="FF0000"/>
                </a:solidFill>
                <a:latin typeface="Gill Sans Infant Std" charset="0"/>
                <a:ea typeface="Gill Sans Infant Std" charset="0"/>
                <a:cs typeface="Gill Sans Infant Std" charset="0"/>
              </a:rPr>
              <a:t>: </a:t>
            </a:r>
            <a:r>
              <a:rPr lang="es-ES_tradnl" sz="1600" b="1" dirty="0">
                <a:solidFill>
                  <a:srgbClr val="FF0000"/>
                </a:solidFill>
                <a:latin typeface="Gill Sans Infant Std" charset="0"/>
                <a:ea typeface="Gill Sans Infant Std" charset="0"/>
                <a:cs typeface="Gill Sans Infant Std" charset="0"/>
              </a:rPr>
              <a:t>Negociación $4 diarios o $120 mensuales </a:t>
            </a:r>
            <a:endParaRPr lang="es-ES_tradnl" sz="1600" b="1" dirty="0" smtClean="0">
              <a:solidFill>
                <a:srgbClr val="FF0000"/>
              </a:solidFill>
              <a:latin typeface="Gill Sans Infant Std" charset="0"/>
              <a:ea typeface="Gill Sans Infant Std" charset="0"/>
              <a:cs typeface="Gill Sans Infant Std" charset="0"/>
            </a:endParaRP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Entiendo, </a:t>
            </a:r>
            <a:r>
              <a:rPr lang="es-MX" sz="1400" dirty="0" smtClean="0">
                <a:latin typeface="Gill Sans Infant MT" charset="0"/>
                <a:ea typeface="Gill Sans Infant MT" charset="0"/>
                <a:cs typeface="Gill Sans Infant MT" charset="0"/>
              </a:rPr>
              <a:t>créeme </a:t>
            </a:r>
            <a:r>
              <a:rPr lang="es-MX" sz="1400" dirty="0">
                <a:solidFill>
                  <a:srgbClr val="FF0000"/>
                </a:solidFill>
                <a:latin typeface="Gill Sans Infant MT" charset="0"/>
                <a:ea typeface="Gill Sans Infant MT" charset="0"/>
                <a:cs typeface="Gill Sans Infant MT" charset="0"/>
              </a:rPr>
              <a:t>&lt;Nombre del donante&gt;</a:t>
            </a:r>
            <a:r>
              <a:rPr lang="es-MX" sz="1400" dirty="0" smtClean="0">
                <a:solidFill>
                  <a:srgbClr val="FF0000"/>
                </a:solidFill>
                <a:latin typeface="Gill Sans Infant MT" charset="0"/>
                <a:ea typeface="Gill Sans Infant MT" charset="0"/>
                <a:cs typeface="Gill Sans Infant MT" charset="0"/>
              </a:rPr>
              <a:t>,</a:t>
            </a:r>
            <a:r>
              <a:rPr lang="es-MX" sz="1400" dirty="0">
                <a:solidFill>
                  <a:srgbClr val="FF0000"/>
                </a:solidFill>
                <a:latin typeface="Gill Sans Infant MT" charset="0"/>
                <a:ea typeface="Gill Sans Infant MT" charset="0"/>
                <a:cs typeface="Gill Sans Infant MT" charset="0"/>
              </a:rPr>
              <a:t> </a:t>
            </a:r>
            <a:r>
              <a:rPr lang="es-MX" sz="1400" dirty="0" smtClean="0">
                <a:latin typeface="Gill Sans Infant MT" charset="0"/>
                <a:ea typeface="Gill Sans Infant MT" charset="0"/>
                <a:cs typeface="Gill Sans Infant MT" charset="0"/>
              </a:rPr>
              <a:t>dejar tus datos para ayudar </a:t>
            </a:r>
            <a:r>
              <a:rPr lang="es-MX" sz="1400" dirty="0">
                <a:latin typeface="Gill Sans Infant MT" charset="0"/>
                <a:ea typeface="Gill Sans Infant MT" charset="0"/>
                <a:cs typeface="Gill Sans Infant MT" charset="0"/>
              </a:rPr>
              <a:t>a las niñas y niños más necesitados de nuestro país es un gran gesto que realmente apreciamos, espero no le importe si insisto, </a:t>
            </a:r>
            <a:r>
              <a:rPr lang="es-ES" sz="1400" dirty="0">
                <a:latin typeface="Gill Sans Infant MT" charset="0"/>
                <a:ea typeface="Gill Sans Infant MT" charset="0"/>
                <a:cs typeface="Gill Sans Infant MT" charset="0"/>
              </a:rPr>
              <a:t>pero gracias al amor y el apoyo de donantes como usted, más de 398,000 niñas, niños y adolescentes fueron beneficiados en nuestro país tan solo el año pasado por </a:t>
            </a:r>
            <a:r>
              <a:rPr lang="es-ES" sz="1400" dirty="0" err="1">
                <a:latin typeface="Gill Sans Infant MT" charset="0"/>
                <a:ea typeface="Gill Sans Infant MT" charset="0"/>
                <a:cs typeface="Gill Sans Infant MT" charset="0"/>
              </a:rPr>
              <a:t>Save</a:t>
            </a:r>
            <a:r>
              <a:rPr lang="es-ES" sz="1400" dirty="0">
                <a:latin typeface="Gill Sans Infant MT" charset="0"/>
                <a:ea typeface="Gill Sans Infant MT" charset="0"/>
                <a:cs typeface="Gill Sans Infant MT" charset="0"/>
              </a:rPr>
              <a:t> </a:t>
            </a:r>
            <a:r>
              <a:rPr lang="es-ES" sz="1400" dirty="0" err="1">
                <a:latin typeface="Gill Sans Infant MT" charset="0"/>
                <a:ea typeface="Gill Sans Infant MT" charset="0"/>
                <a:cs typeface="Gill Sans Infant MT" charset="0"/>
              </a:rPr>
              <a:t>the</a:t>
            </a:r>
            <a:r>
              <a:rPr lang="es-ES" sz="1400" dirty="0">
                <a:latin typeface="Gill Sans Infant MT" charset="0"/>
                <a:ea typeface="Gill Sans Infant MT" charset="0"/>
                <a:cs typeface="Gill Sans Infant MT" charset="0"/>
              </a:rPr>
              <a:t> </a:t>
            </a:r>
            <a:r>
              <a:rPr lang="es-ES" sz="1400" dirty="0" err="1">
                <a:latin typeface="Gill Sans Infant MT" charset="0"/>
                <a:ea typeface="Gill Sans Infant MT" charset="0"/>
                <a:cs typeface="Gill Sans Infant MT" charset="0"/>
              </a:rPr>
              <a:t>Children</a:t>
            </a:r>
            <a:r>
              <a:rPr lang="es-ES" sz="1400" dirty="0">
                <a:latin typeface="Gill Sans Infant MT" charset="0"/>
                <a:ea typeface="Gill Sans Infant MT" charset="0"/>
                <a:cs typeface="Gill Sans Infant MT" charset="0"/>
              </a:rPr>
              <a:t>. Es por esto que lo estamos invitando a ser parte de esta gran causa.</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b="1" dirty="0">
                <a:latin typeface="Gill Sans Infant Std" charset="0"/>
                <a:ea typeface="Gill Sans Infant Std" charset="0"/>
                <a:cs typeface="Gill Sans Infant Std" charset="0"/>
              </a:rPr>
              <a:t>¿Una donación de $4 pesos diarios o $120 pesos mensuales sería mejor </a:t>
            </a:r>
            <a:r>
              <a:rPr lang="es-MX" sz="1400" b="1" dirty="0" smtClean="0">
                <a:latin typeface="Gill Sans Infant Std" charset="0"/>
                <a:ea typeface="Gill Sans Infant Std" charset="0"/>
                <a:cs typeface="Gill Sans Infant Std" charset="0"/>
              </a:rPr>
              <a:t>para ti?</a:t>
            </a:r>
          </a:p>
          <a:p>
            <a:r>
              <a:rPr lang="es-MX" sz="1400" b="1" dirty="0" smtClean="0">
                <a:latin typeface="Gill Sans Infant Std" charset="0"/>
                <a:ea typeface="Gill Sans Infant Std" charset="0"/>
                <a:cs typeface="Gill Sans Infant Std" charset="0"/>
              </a:rPr>
              <a:t> </a:t>
            </a:r>
            <a:r>
              <a:rPr lang="es-MX" sz="1400" b="1" dirty="0">
                <a:latin typeface="Gill Sans Infant Std" charset="0"/>
                <a:ea typeface="Gill Sans Infant Std" charset="0"/>
                <a:cs typeface="Gill Sans Infant Std" charset="0"/>
              </a:rPr>
              <a:t/>
            </a:r>
            <a:br>
              <a:rPr lang="es-MX" sz="1400" b="1" dirty="0">
                <a:latin typeface="Gill Sans Infant Std" charset="0"/>
                <a:ea typeface="Gill Sans Infant Std" charset="0"/>
                <a:cs typeface="Gill Sans Infant Std" charset="0"/>
              </a:rPr>
            </a:br>
            <a:r>
              <a:rPr lang="es-MX" sz="1400" b="1" dirty="0">
                <a:latin typeface="Gill Sans Infant Std" charset="0"/>
                <a:ea typeface="Gill Sans Infant Std" charset="0"/>
                <a:cs typeface="Gill Sans Infant Std" charset="0"/>
              </a:rPr>
              <a:t>Con $4 pesos diarios ó $120 pesos mensuales usted permite que una niña o niño que reciba la protección y seguridad que necesita en un </a:t>
            </a:r>
            <a:r>
              <a:rPr lang="es-MX" sz="1400" b="1" dirty="0" smtClean="0">
                <a:latin typeface="Gill Sans Infant Std" charset="0"/>
                <a:ea typeface="Gill Sans Infant Std" charset="0"/>
                <a:cs typeface="Gill Sans Infant Std" charset="0"/>
              </a:rPr>
              <a:t>Centro, sino serían niños en riesgo de calle. </a:t>
            </a:r>
          </a:p>
          <a:p>
            <a:endParaRPr lang="es-MX" sz="1400" dirty="0" smtClean="0">
              <a:latin typeface="Gill Sans Infant MT" charset="0"/>
              <a:ea typeface="Gill Sans Infant MT" charset="0"/>
              <a:cs typeface="Gill Sans Infant MT" charset="0"/>
            </a:endParaRPr>
          </a:p>
          <a:p>
            <a:r>
              <a:rPr lang="es-MX" sz="1400" dirty="0" smtClean="0">
                <a:latin typeface="Gill Sans Infant MT" charset="0"/>
                <a:ea typeface="Gill Sans Infant MT" charset="0"/>
                <a:cs typeface="Gill Sans Infant MT" charset="0"/>
              </a:rPr>
              <a:t>Te sientes </a:t>
            </a:r>
            <a:r>
              <a:rPr lang="es-MX" sz="1400" dirty="0">
                <a:latin typeface="Gill Sans Infant MT" charset="0"/>
                <a:ea typeface="Gill Sans Infant MT" charset="0"/>
                <a:cs typeface="Gill Sans Infant MT" charset="0"/>
              </a:rPr>
              <a:t>cómodo con esta cantidad mensual?</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350664"/>
            <a:ext cx="7496910" cy="3678536"/>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32" name="Rectángulo redondeado 31">
            <a:hlinkClick r:id="rId2" action="ppaction://hlinksldjump"/>
          </p:cNvPr>
          <p:cNvSpPr/>
          <p:nvPr/>
        </p:nvSpPr>
        <p:spPr>
          <a:xfrm>
            <a:off x="1160580" y="5534968"/>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34" name="Rectángulo redondeado 33">
            <a:hlinkClick r:id="rId3" action="ppaction://hlinksldjump"/>
          </p:cNvPr>
          <p:cNvSpPr/>
          <p:nvPr/>
        </p:nvSpPr>
        <p:spPr>
          <a:xfrm>
            <a:off x="3114040" y="52301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35" name="Rectángulo redondeado 34">
            <a:hlinkClick r:id="rId4" action="ppaction://hlinksldjump"/>
          </p:cNvPr>
          <p:cNvSpPr/>
          <p:nvPr/>
        </p:nvSpPr>
        <p:spPr>
          <a:xfrm>
            <a:off x="4485640" y="52301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36" name="Rectángulo redondeado 35">
            <a:hlinkClick r:id="rId5" action="ppaction://hlinksldjump"/>
          </p:cNvPr>
          <p:cNvSpPr/>
          <p:nvPr/>
        </p:nvSpPr>
        <p:spPr>
          <a:xfrm>
            <a:off x="6019800" y="52301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37" name="Rectángulo redondeado 36">
            <a:hlinkClick r:id="rId6" action="ppaction://hlinksldjump"/>
          </p:cNvPr>
          <p:cNvSpPr/>
          <p:nvPr/>
        </p:nvSpPr>
        <p:spPr>
          <a:xfrm>
            <a:off x="3114040" y="56111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8" name="Rectángulo redondeado 37">
            <a:hlinkClick r:id="rId7" action="ppaction://hlinksldjump"/>
          </p:cNvPr>
          <p:cNvSpPr/>
          <p:nvPr/>
        </p:nvSpPr>
        <p:spPr>
          <a:xfrm>
            <a:off x="4638040" y="56111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39" name="Rectángulo redondeado 38">
            <a:hlinkClick r:id="rId8" action="ppaction://hlinksldjump"/>
          </p:cNvPr>
          <p:cNvSpPr/>
          <p:nvPr/>
        </p:nvSpPr>
        <p:spPr>
          <a:xfrm>
            <a:off x="6009640" y="56111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40" name="Rectángulo redondeado 39">
            <a:hlinkClick r:id="rId9" action="ppaction://hlinksldjump"/>
          </p:cNvPr>
          <p:cNvSpPr/>
          <p:nvPr/>
        </p:nvSpPr>
        <p:spPr>
          <a:xfrm>
            <a:off x="3119120" y="60198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41" name="Rectángulo redondeado 40">
            <a:hlinkClick r:id="rId10" action="ppaction://hlinksldjump"/>
          </p:cNvPr>
          <p:cNvSpPr/>
          <p:nvPr/>
        </p:nvSpPr>
        <p:spPr>
          <a:xfrm>
            <a:off x="4632960" y="6019800"/>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42" name="Rectángulo redondeado 41">
            <a:hlinkClick r:id="rId11" action="ppaction://hlinksldjump"/>
          </p:cNvPr>
          <p:cNvSpPr/>
          <p:nvPr/>
        </p:nvSpPr>
        <p:spPr>
          <a:xfrm>
            <a:off x="6009640" y="6019800"/>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4864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2328379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7</a:t>
            </a:fld>
            <a:endParaRPr lang="en-US"/>
          </a:p>
        </p:txBody>
      </p:sp>
      <p:sp>
        <p:nvSpPr>
          <p:cNvPr id="2"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3" name="CuadroTexto 2"/>
          <p:cNvSpPr txBox="1"/>
          <p:nvPr/>
        </p:nvSpPr>
        <p:spPr>
          <a:xfrm>
            <a:off x="1195755" y="1524000"/>
            <a:ext cx="6781800" cy="3677930"/>
          </a:xfrm>
          <a:prstGeom prst="rect">
            <a:avLst/>
          </a:prstGeom>
          <a:noFill/>
        </p:spPr>
        <p:txBody>
          <a:bodyPr wrap="square" lIns="0" tIns="0" rIns="0" bIns="0" rtlCol="0">
            <a:spAutoFit/>
          </a:bodyPr>
          <a:lstStyle/>
          <a:p>
            <a:r>
              <a:rPr lang="es-ES_tradnl" sz="1600" b="1" dirty="0">
                <a:solidFill>
                  <a:schemeClr val="tx2"/>
                </a:solidFill>
                <a:latin typeface="Gill Sans Infant Std" charset="0"/>
                <a:ea typeface="Gill Sans Infant Std" charset="0"/>
                <a:cs typeface="Gill Sans Infant Std" charset="0"/>
              </a:rPr>
              <a:t>Objeción 3: </a:t>
            </a:r>
            <a:r>
              <a:rPr lang="es-MX" sz="1600" b="1" dirty="0">
                <a:solidFill>
                  <a:schemeClr val="tx2"/>
                </a:solidFill>
                <a:latin typeface="Gill Sans Infant Std" charset="0"/>
                <a:ea typeface="Gill Sans Infant Std" charset="0"/>
                <a:cs typeface="Gill Sans Infant Std" charset="0"/>
              </a:rPr>
              <a:t>¿Quisiera conocer más acerca de la organización</a:t>
            </a:r>
            <a:r>
              <a:rPr lang="es-MX" sz="1600" b="1" dirty="0" smtClean="0">
                <a:solidFill>
                  <a:schemeClr val="tx2"/>
                </a:solidFill>
                <a:latin typeface="Gill Sans Infant Std" charset="0"/>
                <a:ea typeface="Gill Sans Infant Std" charset="0"/>
                <a:cs typeface="Gill Sans Infant Std" charset="0"/>
              </a:rPr>
              <a:t>?</a:t>
            </a: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En Save the Children, tenemos más 43 años de experiencia en México y somos la organización social número 1 de atención directa a la niñez a nivel mundial. En México y alrededor del mundo, trabajamos la niñez que vive en los contextos más difíciles, rodeados de violencia, exclusión, marginación y pobreza.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Y en Save the Children, brindamos espacios de protección a las niñas y niños que más lo necesitan, para que no estén solos y sobre todo se sientan protegidos ante cualquier tipo de violencia o abuso.</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Cuidamos de su salud, tratando tanto la desnutrición como el sobrepeso infantil. Además de darles la oportunidad de aprender y recibir una educación de calidad.</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 </a:t>
            </a:r>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Logramos resultados duraderos para miles de niñas, niños y adolescentes, incluidos aquellos a los que es más difícil llegar.</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391930"/>
            <a:ext cx="7496910" cy="371347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Rectángulo redondeado 20">
            <a:hlinkClick r:id="rId2" action="ppaction://hlinksldjump"/>
          </p:cNvPr>
          <p:cNvSpPr/>
          <p:nvPr/>
        </p:nvSpPr>
        <p:spPr>
          <a:xfrm>
            <a:off x="1236780" y="5458768"/>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3" name="Rectángulo redondeado 22">
            <a:hlinkClick r:id="rId3" action="ppaction://hlinksldjump"/>
          </p:cNvPr>
          <p:cNvSpPr/>
          <p:nvPr/>
        </p:nvSpPr>
        <p:spPr>
          <a:xfrm>
            <a:off x="3190240" y="51539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4" name="Rectángulo redondeado 23">
            <a:hlinkClick r:id="rId4" action="ppaction://hlinksldjump"/>
          </p:cNvPr>
          <p:cNvSpPr/>
          <p:nvPr/>
        </p:nvSpPr>
        <p:spPr>
          <a:xfrm>
            <a:off x="4561840" y="51539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5" name="Rectángulo redondeado 24">
            <a:hlinkClick r:id="rId5" action="ppaction://hlinksldjump"/>
          </p:cNvPr>
          <p:cNvSpPr/>
          <p:nvPr/>
        </p:nvSpPr>
        <p:spPr>
          <a:xfrm>
            <a:off x="6096000" y="51539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26" name="Rectángulo redondeado 25">
            <a:hlinkClick r:id="rId6" action="ppaction://hlinksldjump"/>
          </p:cNvPr>
          <p:cNvSpPr/>
          <p:nvPr/>
        </p:nvSpPr>
        <p:spPr>
          <a:xfrm>
            <a:off x="3190240" y="55349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27" name="Rectángulo redondeado 26">
            <a:hlinkClick r:id="rId7" action="ppaction://hlinksldjump"/>
          </p:cNvPr>
          <p:cNvSpPr/>
          <p:nvPr/>
        </p:nvSpPr>
        <p:spPr>
          <a:xfrm>
            <a:off x="4714240" y="5534968"/>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28" name="Rectángulo redondeado 27">
            <a:hlinkClick r:id="rId8" action="ppaction://hlinksldjump"/>
          </p:cNvPr>
          <p:cNvSpPr/>
          <p:nvPr/>
        </p:nvSpPr>
        <p:spPr>
          <a:xfrm>
            <a:off x="6085840" y="5534968"/>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29" name="Rectángulo redondeado 28">
            <a:hlinkClick r:id="rId9" action="ppaction://hlinksldjump"/>
          </p:cNvPr>
          <p:cNvSpPr/>
          <p:nvPr/>
        </p:nvSpPr>
        <p:spPr>
          <a:xfrm>
            <a:off x="3195320" y="5943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0" name="Rectángulo redondeado 29">
            <a:hlinkClick r:id="rId10" action="ppaction://hlinksldjump"/>
          </p:cNvPr>
          <p:cNvSpPr/>
          <p:nvPr/>
        </p:nvSpPr>
        <p:spPr>
          <a:xfrm>
            <a:off x="4709160" y="5943600"/>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1" name="Rectángulo redondeado 30">
            <a:hlinkClick r:id="rId11" action="ppaction://hlinksldjump"/>
          </p:cNvPr>
          <p:cNvSpPr/>
          <p:nvPr/>
        </p:nvSpPr>
        <p:spPr>
          <a:xfrm>
            <a:off x="6085840" y="5943600"/>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4102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5997467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8</a:t>
            </a:fld>
            <a:endParaRPr lang="en-US"/>
          </a:p>
        </p:txBody>
      </p:sp>
      <p:sp>
        <p:nvSpPr>
          <p:cNvPr id="3" name="CuadroTexto 2"/>
          <p:cNvSpPr txBox="1"/>
          <p:nvPr/>
        </p:nvSpPr>
        <p:spPr>
          <a:xfrm>
            <a:off x="1195755" y="1905000"/>
            <a:ext cx="6781800" cy="2662268"/>
          </a:xfrm>
          <a:prstGeom prst="rect">
            <a:avLst/>
          </a:prstGeom>
          <a:noFill/>
        </p:spPr>
        <p:txBody>
          <a:bodyPr wrap="square" lIns="0" tIns="0" rIns="0" bIns="0" rtlCol="0">
            <a:spAutoFit/>
          </a:bodyPr>
          <a:lstStyle/>
          <a:p>
            <a:r>
              <a:rPr lang="es-ES_tradnl" sz="1600" b="1" dirty="0">
                <a:solidFill>
                  <a:srgbClr val="FF0000"/>
                </a:solidFill>
                <a:latin typeface="Gill Sans Infant Std" charset="0"/>
                <a:ea typeface="Gill Sans Infant Std" charset="0"/>
                <a:cs typeface="Gill Sans Infant Std" charset="0"/>
              </a:rPr>
              <a:t>Objeción 4: He tenido malas experiencias realizando donativos a otras organizaciones</a:t>
            </a: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Entendemos esta situación, pero recuerde que Save the Children tiene más de 40 años trabajando tan sólo en México y 100 en el mundo. Ya más de 3,800 donantes regulares han depositado su confianza en nosotros, además de muchas empresas e instituciones públicas que nos acompañan a lograr nuestro objetivo. Ademas, somos la organización que menos gasto tiene en costos administrativos, más del 85% de lo que recolectamos, es usado directamente en los niños que más lo necesitan. Le invitamos a ser parte de esta noble causa. Sólo le haré un par de preguntas, dígame por favor su nombre completo</a:t>
            </a:r>
            <a:r>
              <a:rPr lang="es-MX" sz="1400" b="1" dirty="0">
                <a:latin typeface="Gill Sans Infant MT" charset="0"/>
                <a:ea typeface="Gill Sans Infant MT" charset="0"/>
                <a:cs typeface="Gill Sans Infant MT" charset="0"/>
              </a:rPr>
              <a:t>.</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676400"/>
            <a:ext cx="7496910" cy="27432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3" name="Título 1"/>
          <p:cNvSpPr txBox="1">
            <a:spLocks/>
          </p:cNvSpPr>
          <p:nvPr/>
        </p:nvSpPr>
        <p:spPr>
          <a:xfrm>
            <a:off x="424634" y="355395"/>
            <a:ext cx="2318566" cy="787605"/>
          </a:xfrm>
          <a:prstGeom prst="rect">
            <a:avLst/>
          </a:prstGeom>
        </p:spPr>
        <p:txBody>
          <a:bodyPr vert="horz" lIns="0" tIns="0" rIns="0" bIns="0" rtlCol="0" anchor="ctr">
            <a:noAutofit/>
          </a:bodyPr>
          <a:lstStyle>
            <a:lvl1pPr algn="l" defTabSz="457200" rtl="0" eaLnBrk="1" latinLnBrk="0" hangingPunct="1">
              <a:spcBef>
                <a:spcPct val="0"/>
              </a:spcBef>
              <a:buNone/>
              <a:defRPr sz="4800" b="0" i="0" kern="1200" cap="none">
                <a:solidFill>
                  <a:schemeClr val="bg1"/>
                </a:solidFill>
                <a:latin typeface="Trade Gothic LT Com Cn" panose="020B0806040303020004" pitchFamily="34" charset="0"/>
                <a:ea typeface="+mj-ea"/>
                <a:cs typeface="Trade Gothic LT Com Cn" panose="020B0806040303020004" pitchFamily="34" charset="0"/>
              </a:defRPr>
            </a:lvl1pPr>
          </a:lstStyle>
          <a:p>
            <a:r>
              <a:rPr lang="es-ES_tradnl" sz="4000" smtClean="0">
                <a:latin typeface="Trade Gothic LT Com Bold Cn"/>
                <a:ea typeface="Trade Gothic LT Std Bold Condensed No. 20" charset="0"/>
                <a:cs typeface="Trade Gothic LT Com Bold Cn"/>
              </a:rPr>
              <a:t>OBJECIONES</a:t>
            </a:r>
            <a:r>
              <a:rPr lang="es-ES_tradnl"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24" name="Rectángulo redondeado 23">
            <a:hlinkClick r:id="rId2" action="ppaction://hlinksldjump"/>
          </p:cNvPr>
          <p:cNvSpPr/>
          <p:nvPr/>
        </p:nvSpPr>
        <p:spPr>
          <a:xfrm>
            <a:off x="1160580" y="51054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26" name="Rectángulo redondeado 25">
            <a:hlinkClick r:id="rId3" action="ppaction://hlinksldjump"/>
          </p:cNvPr>
          <p:cNvSpPr/>
          <p:nvPr/>
        </p:nvSpPr>
        <p:spPr>
          <a:xfrm>
            <a:off x="3114040" y="48006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27" name="Rectángulo redondeado 26">
            <a:hlinkClick r:id="rId4" action="ppaction://hlinksldjump"/>
          </p:cNvPr>
          <p:cNvSpPr/>
          <p:nvPr/>
        </p:nvSpPr>
        <p:spPr>
          <a:xfrm>
            <a:off x="4485640" y="4800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28" name="Rectángulo redondeado 27">
            <a:hlinkClick r:id="rId5" action="ppaction://hlinksldjump"/>
          </p:cNvPr>
          <p:cNvSpPr/>
          <p:nvPr/>
        </p:nvSpPr>
        <p:spPr>
          <a:xfrm>
            <a:off x="6019800" y="4800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29" name="Rectángulo redondeado 28">
            <a:hlinkClick r:id="rId6" action="ppaction://hlinksldjump"/>
          </p:cNvPr>
          <p:cNvSpPr/>
          <p:nvPr/>
        </p:nvSpPr>
        <p:spPr>
          <a:xfrm>
            <a:off x="3114040" y="5181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30" name="Rectángulo redondeado 29">
            <a:hlinkClick r:id="rId7" action="ppaction://hlinksldjump"/>
          </p:cNvPr>
          <p:cNvSpPr/>
          <p:nvPr/>
        </p:nvSpPr>
        <p:spPr>
          <a:xfrm>
            <a:off x="4638040" y="51816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31" name="Rectángulo redondeado 30">
            <a:hlinkClick r:id="rId8" action="ppaction://hlinksldjump"/>
          </p:cNvPr>
          <p:cNvSpPr/>
          <p:nvPr/>
        </p:nvSpPr>
        <p:spPr>
          <a:xfrm>
            <a:off x="6009640" y="51816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32" name="Rectángulo redondeado 31">
            <a:hlinkClick r:id="rId9" action="ppaction://hlinksldjump"/>
          </p:cNvPr>
          <p:cNvSpPr/>
          <p:nvPr/>
        </p:nvSpPr>
        <p:spPr>
          <a:xfrm>
            <a:off x="3119120" y="55902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33" name="Rectángulo redondeado 32">
            <a:hlinkClick r:id="rId10" action="ppaction://hlinksldjump"/>
          </p:cNvPr>
          <p:cNvSpPr/>
          <p:nvPr/>
        </p:nvSpPr>
        <p:spPr>
          <a:xfrm>
            <a:off x="4632960" y="55902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34" name="Rectángulo redondeado 33">
            <a:hlinkClick r:id="rId11" action="ppaction://hlinksldjump"/>
          </p:cNvPr>
          <p:cNvSpPr/>
          <p:nvPr/>
        </p:nvSpPr>
        <p:spPr>
          <a:xfrm>
            <a:off x="6009640" y="55902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1054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582856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FDE51E-0052-334C-A4B2-C567FE9F326F}" type="slidenum">
              <a:rPr lang="en-US" smtClean="0"/>
              <a:pPr/>
              <a:t>9</a:t>
            </a:fld>
            <a:endParaRPr lang="en-US"/>
          </a:p>
        </p:txBody>
      </p:sp>
      <p:sp>
        <p:nvSpPr>
          <p:cNvPr id="3" name="CuadroTexto 2"/>
          <p:cNvSpPr txBox="1"/>
          <p:nvPr/>
        </p:nvSpPr>
        <p:spPr>
          <a:xfrm>
            <a:off x="1195755" y="2160166"/>
            <a:ext cx="6781800" cy="2662268"/>
          </a:xfrm>
          <a:prstGeom prst="rect">
            <a:avLst/>
          </a:prstGeom>
          <a:noFill/>
        </p:spPr>
        <p:txBody>
          <a:bodyPr wrap="square" lIns="0" tIns="0" rIns="0" bIns="0" rtlCol="0">
            <a:spAutoFit/>
          </a:bodyPr>
          <a:lstStyle/>
          <a:p>
            <a:r>
              <a:rPr lang="es-ES_tradnl" sz="1600" b="1" dirty="0">
                <a:solidFill>
                  <a:srgbClr val="FF0000"/>
                </a:solidFill>
                <a:latin typeface="Gill Sans Infant Std" charset="0"/>
                <a:ea typeface="Gill Sans Infant Std" charset="0"/>
                <a:cs typeface="Gill Sans Infant Std" charset="0"/>
              </a:rPr>
              <a:t>Objeción 5</a:t>
            </a:r>
            <a:r>
              <a:rPr lang="es-ES_tradnl" sz="1600" b="1" dirty="0" smtClean="0">
                <a:solidFill>
                  <a:srgbClr val="FF0000"/>
                </a:solidFill>
                <a:latin typeface="Gill Sans Infant Std" charset="0"/>
                <a:ea typeface="Gill Sans Infant Std" charset="0"/>
                <a:cs typeface="Gill Sans Infant Std" charset="0"/>
              </a:rPr>
              <a:t>: </a:t>
            </a:r>
            <a:r>
              <a:rPr lang="es-MX" sz="1600" b="1" dirty="0">
                <a:solidFill>
                  <a:srgbClr val="FF0000"/>
                </a:solidFill>
                <a:latin typeface="Gill Sans Infant Std" charset="0"/>
                <a:ea typeface="Gill Sans Infant Std" charset="0"/>
                <a:cs typeface="Gill Sans Infant Std" charset="0"/>
              </a:rPr>
              <a:t>¿Por qué donar a </a:t>
            </a:r>
            <a:r>
              <a:rPr lang="es-MX" sz="1600" b="1" dirty="0" smtClean="0">
                <a:solidFill>
                  <a:srgbClr val="FF0000"/>
                </a:solidFill>
                <a:latin typeface="Gill Sans Infant Std" charset="0"/>
                <a:ea typeface="Gill Sans Infant Std" charset="0"/>
                <a:cs typeface="Gill Sans Infant Std" charset="0"/>
              </a:rPr>
              <a:t>Save the Children </a:t>
            </a:r>
            <a:r>
              <a:rPr lang="es-MX" sz="1600" b="1" dirty="0">
                <a:solidFill>
                  <a:srgbClr val="FF0000"/>
                </a:solidFill>
                <a:latin typeface="Gill Sans Infant Std" charset="0"/>
                <a:ea typeface="Gill Sans Infant Std" charset="0"/>
                <a:cs typeface="Gill Sans Infant Std" charset="0"/>
              </a:rPr>
              <a:t>y no a otras organizaciones que hacen lo mismo y son más reconocidas?</a:t>
            </a:r>
            <a:endParaRPr lang="es-ES_tradnl" sz="1600" b="1" dirty="0">
              <a:solidFill>
                <a:srgbClr val="FF0000"/>
              </a:solidFill>
              <a:latin typeface="Gill Sans Infant Std" charset="0"/>
              <a:ea typeface="Gill Sans Infant Std" charset="0"/>
              <a:cs typeface="Gill Sans Infant Std" charset="0"/>
            </a:endParaRPr>
          </a:p>
          <a:p>
            <a:endParaRPr lang="es-ES_tradnl" sz="1400" b="1" dirty="0">
              <a:latin typeface="Gill Sans Infant MT" charset="0"/>
              <a:ea typeface="Gill Sans Infant MT" charset="0"/>
              <a:cs typeface="Gill Sans Infant MT" charset="0"/>
            </a:endParaRPr>
          </a:p>
          <a:p>
            <a:r>
              <a:rPr lang="es-MX" sz="1400" dirty="0">
                <a:latin typeface="Gill Sans Infant MT" charset="0"/>
                <a:ea typeface="Gill Sans Infant MT" charset="0"/>
                <a:cs typeface="Gill Sans Infant MT" charset="0"/>
              </a:rPr>
              <a:t>Nuestros donantes son nuestros mejores voceros ya que nos ayudan a llevar nuestro mensaje a más personas. A pesar de que no somos “tan conocidos”, en 2016 logramos mejorar las condiciones de vida de más de 398,000 niñas, niños y adolescentes. Y con su apoyo lograremos llegar aún a más personas. Ademas, somos la organización que menos gasto tiene en costos administrativos, más del 85% de lo que recolectamos, es usado directamente en los niños, cuando en otras organizaciones, solamente se destina el 75%. </a:t>
            </a:r>
            <a:r>
              <a:rPr lang="es-MX" sz="1400" dirty="0" smtClean="0">
                <a:latin typeface="Gill Sans Infant MT" charset="0"/>
                <a:ea typeface="Gill Sans Infant MT" charset="0"/>
                <a:cs typeface="Gill Sans Infant MT" charset="0"/>
              </a:rPr>
              <a:t>Te ayudaré </a:t>
            </a:r>
            <a:r>
              <a:rPr lang="es-MX" sz="1400" dirty="0">
                <a:latin typeface="Gill Sans Infant MT" charset="0"/>
                <a:ea typeface="Gill Sans Infant MT" charset="0"/>
                <a:cs typeface="Gill Sans Infant MT" charset="0"/>
              </a:rPr>
              <a:t>a </a:t>
            </a:r>
            <a:r>
              <a:rPr lang="es-MX" sz="1400" dirty="0" smtClean="0">
                <a:latin typeface="Gill Sans Infant MT" charset="0"/>
                <a:ea typeface="Gill Sans Infant MT" charset="0"/>
                <a:cs typeface="Gill Sans Infant MT" charset="0"/>
              </a:rPr>
              <a:t>convertirte </a:t>
            </a:r>
            <a:r>
              <a:rPr lang="es-MX" sz="1400" dirty="0">
                <a:latin typeface="Gill Sans Infant MT" charset="0"/>
                <a:ea typeface="Gill Sans Infant MT" charset="0"/>
                <a:cs typeface="Gill Sans Infant MT" charset="0"/>
              </a:rPr>
              <a:t>en defensor, </a:t>
            </a:r>
            <a:r>
              <a:rPr lang="es-MX" sz="1400" dirty="0" smtClean="0">
                <a:latin typeface="Gill Sans Infant MT" charset="0"/>
                <a:ea typeface="Gill Sans Infant MT" charset="0"/>
                <a:cs typeface="Gill Sans Infant MT" charset="0"/>
              </a:rPr>
              <a:t>me permites </a:t>
            </a:r>
            <a:r>
              <a:rPr lang="es-MX" sz="1400" dirty="0">
                <a:latin typeface="Gill Sans Infant MT" charset="0"/>
                <a:ea typeface="Gill Sans Infant MT" charset="0"/>
                <a:cs typeface="Gill Sans Infant MT" charset="0"/>
              </a:rPr>
              <a:t>t</a:t>
            </a:r>
            <a:r>
              <a:rPr lang="es-MX" sz="1400" dirty="0" smtClean="0">
                <a:latin typeface="Gill Sans Infant MT" charset="0"/>
                <a:ea typeface="Gill Sans Infant MT" charset="0"/>
                <a:cs typeface="Gill Sans Infant MT" charset="0"/>
              </a:rPr>
              <a:t>u </a:t>
            </a:r>
            <a:r>
              <a:rPr lang="es-MX" sz="1400" dirty="0">
                <a:latin typeface="Gill Sans Infant MT" charset="0"/>
                <a:ea typeface="Gill Sans Infant MT" charset="0"/>
                <a:cs typeface="Gill Sans Infant MT" charset="0"/>
              </a:rPr>
              <a:t>código </a:t>
            </a:r>
            <a:r>
              <a:rPr lang="es-MX" sz="1400" dirty="0" smtClean="0">
                <a:latin typeface="Gill Sans Infant MT" charset="0"/>
                <a:ea typeface="Gill Sans Infant MT" charset="0"/>
                <a:cs typeface="Gill Sans Infant MT" charset="0"/>
              </a:rPr>
              <a:t>postal</a:t>
            </a:r>
            <a:r>
              <a:rPr lang="es-MX" sz="1400" b="1" dirty="0">
                <a:latin typeface="Gill Sans Infant MT" charset="0"/>
                <a:ea typeface="Gill Sans Infant MT" charset="0"/>
                <a:cs typeface="Gill Sans Infant MT" charset="0"/>
              </a:rPr>
              <a:t>?</a:t>
            </a:r>
            <a:endParaRPr lang="es-ES_tradnl" sz="1400" b="1" dirty="0">
              <a:latin typeface="Gill Sans Infant MT" charset="0"/>
              <a:ea typeface="Gill Sans Infant MT" charset="0"/>
              <a:cs typeface="Gill Sans Infant MT" charset="0"/>
            </a:endParaRPr>
          </a:p>
          <a:p>
            <a:endParaRPr lang="es-ES_tradnl" sz="1500" dirty="0" smtClean="0">
              <a:latin typeface="Gill Sans Infant Std"/>
              <a:cs typeface="Gill Sans Infant Std"/>
            </a:endParaRPr>
          </a:p>
        </p:txBody>
      </p:sp>
      <p:sp>
        <p:nvSpPr>
          <p:cNvPr id="8" name="Rectángulo 7"/>
          <p:cNvSpPr/>
          <p:nvPr/>
        </p:nvSpPr>
        <p:spPr>
          <a:xfrm>
            <a:off x="838200" y="1676400"/>
            <a:ext cx="7496910" cy="3048000"/>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smtClean="0">
              <a:latin typeface="Gill Sans Infant Std"/>
              <a:cs typeface="Gill Sans Infant Std"/>
            </a:endParaRPr>
          </a:p>
        </p:txBody>
      </p:sp>
      <p:sp>
        <p:nvSpPr>
          <p:cNvPr id="21" name="Título 1"/>
          <p:cNvSpPr>
            <a:spLocks noGrp="1"/>
          </p:cNvSpPr>
          <p:nvPr>
            <p:ph type="title"/>
          </p:nvPr>
        </p:nvSpPr>
        <p:spPr>
          <a:xfrm>
            <a:off x="424634" y="355395"/>
            <a:ext cx="2318566" cy="787605"/>
          </a:xfrm>
        </p:spPr>
        <p:txBody>
          <a:bodyPr/>
          <a:lstStyle/>
          <a:p>
            <a:r>
              <a:rPr lang="es-ES_tradnl" sz="4000" dirty="0">
                <a:latin typeface="Trade Gothic LT Com Bold Cn"/>
                <a:ea typeface="Trade Gothic LT Std Bold Condensed No. 20" charset="0"/>
                <a:cs typeface="Trade Gothic LT Com Bold Cn"/>
              </a:rPr>
              <a:t>OBJECIONES</a:t>
            </a:r>
            <a:r>
              <a:rPr lang="es-ES_tradnl" dirty="0" smtClean="0">
                <a:latin typeface="Trade Gothic LT Com Bold Cn"/>
                <a:ea typeface="Trade Gothic LT Std Bold Condensed No. 20" charset="0"/>
                <a:cs typeface="Trade Gothic LT Com Bold Cn"/>
              </a:rPr>
              <a:t> </a:t>
            </a:r>
            <a:endParaRPr lang="es-ES_tradnl" dirty="0">
              <a:latin typeface="Trade Gothic LT Com Bold Cn"/>
              <a:ea typeface="Trade Gothic LT Std Bold Condensed No. 20" charset="0"/>
              <a:cs typeface="Trade Gothic LT Com Bold Cn"/>
            </a:endParaRPr>
          </a:p>
        </p:txBody>
      </p:sp>
      <p:sp>
        <p:nvSpPr>
          <p:cNvPr id="35" name="Rectángulo redondeado 34">
            <a:hlinkClick r:id="rId2" action="ppaction://hlinksldjump"/>
          </p:cNvPr>
          <p:cNvSpPr/>
          <p:nvPr/>
        </p:nvSpPr>
        <p:spPr>
          <a:xfrm>
            <a:off x="1160580" y="5257800"/>
            <a:ext cx="638910" cy="457200"/>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SI</a:t>
            </a:r>
          </a:p>
        </p:txBody>
      </p:sp>
      <p:sp>
        <p:nvSpPr>
          <p:cNvPr id="37" name="Rectángulo redondeado 36">
            <a:hlinkClick r:id="rId3" action="ppaction://hlinksldjump"/>
          </p:cNvPr>
          <p:cNvSpPr/>
          <p:nvPr/>
        </p:nvSpPr>
        <p:spPr>
          <a:xfrm>
            <a:off x="3114040" y="49530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Menor cantidad</a:t>
            </a:r>
          </a:p>
        </p:txBody>
      </p:sp>
      <p:sp>
        <p:nvSpPr>
          <p:cNvPr id="38" name="Rectángulo redondeado 37">
            <a:hlinkClick r:id="rId4" action="ppaction://hlinksldjump"/>
          </p:cNvPr>
          <p:cNvSpPr/>
          <p:nvPr/>
        </p:nvSpPr>
        <p:spPr>
          <a:xfrm>
            <a:off x="4485640" y="4953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err="1" smtClean="0">
                <a:latin typeface="Gill Sans Infant MT" charset="0"/>
                <a:ea typeface="Gill Sans Infant MT" charset="0"/>
                <a:cs typeface="Gill Sans Infant MT" charset="0"/>
              </a:rPr>
              <a:t>Info</a:t>
            </a:r>
            <a:r>
              <a:rPr lang="es-ES_tradnl" sz="1200" dirty="0" smtClean="0">
                <a:latin typeface="Gill Sans Infant MT" charset="0"/>
                <a:ea typeface="Gill Sans Infant MT" charset="0"/>
                <a:cs typeface="Gill Sans Infant MT" charset="0"/>
              </a:rPr>
              <a:t> organización</a:t>
            </a:r>
          </a:p>
        </p:txBody>
      </p:sp>
      <p:sp>
        <p:nvSpPr>
          <p:cNvPr id="39" name="Rectángulo redondeado 38">
            <a:hlinkClick r:id="rId5" action="ppaction://hlinksldjump"/>
          </p:cNvPr>
          <p:cNvSpPr/>
          <p:nvPr/>
        </p:nvSpPr>
        <p:spPr>
          <a:xfrm>
            <a:off x="6019800" y="4953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Mala experiencia</a:t>
            </a:r>
            <a:endParaRPr lang="es-ES_tradnl" sz="1200" dirty="0" smtClean="0">
              <a:latin typeface="Gill Sans Infant MT" charset="0"/>
              <a:ea typeface="Gill Sans Infant MT" charset="0"/>
              <a:cs typeface="Gill Sans Infant MT" charset="0"/>
            </a:endParaRPr>
          </a:p>
        </p:txBody>
      </p:sp>
      <p:sp>
        <p:nvSpPr>
          <p:cNvPr id="40" name="Rectángulo redondeado 39">
            <a:hlinkClick r:id="rId6" action="ppaction://hlinksldjump"/>
          </p:cNvPr>
          <p:cNvSpPr/>
          <p:nvPr/>
        </p:nvSpPr>
        <p:spPr>
          <a:xfrm>
            <a:off x="3114040" y="5334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a:latin typeface="Gill Sans Infant MT" charset="0"/>
                <a:ea typeface="Gill Sans Infant MT" charset="0"/>
                <a:cs typeface="Gill Sans Infant MT" charset="0"/>
              </a:rPr>
              <a:t>¿</a:t>
            </a:r>
            <a:r>
              <a:rPr lang="es-ES_tradnl" sz="1200" dirty="0" smtClean="0">
                <a:latin typeface="Gill Sans Infant MT" charset="0"/>
                <a:ea typeface="Gill Sans Infant MT" charset="0"/>
                <a:cs typeface="Gill Sans Infant MT" charset="0"/>
              </a:rPr>
              <a:t>Porque STC?</a:t>
            </a:r>
          </a:p>
        </p:txBody>
      </p:sp>
      <p:sp>
        <p:nvSpPr>
          <p:cNvPr id="41" name="Rectángulo redondeado 40">
            <a:hlinkClick r:id="rId7" action="ppaction://hlinksldjump"/>
          </p:cNvPr>
          <p:cNvSpPr/>
          <p:nvPr/>
        </p:nvSpPr>
        <p:spPr>
          <a:xfrm>
            <a:off x="4638040" y="5334000"/>
            <a:ext cx="12954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Uso donativo</a:t>
            </a:r>
          </a:p>
        </p:txBody>
      </p:sp>
      <p:sp>
        <p:nvSpPr>
          <p:cNvPr id="42" name="Rectángulo redondeado 41">
            <a:hlinkClick r:id="rId8" action="ppaction://hlinksldjump"/>
          </p:cNvPr>
          <p:cNvSpPr/>
          <p:nvPr/>
        </p:nvSpPr>
        <p:spPr>
          <a:xfrm>
            <a:off x="6009640" y="5334000"/>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No datos por </a:t>
            </a:r>
            <a:r>
              <a:rPr lang="es-ES_tradnl" sz="1200" dirty="0" err="1" smtClean="0">
                <a:latin typeface="Gill Sans Infant MT" charset="0"/>
                <a:ea typeface="Gill Sans Infant MT" charset="0"/>
                <a:cs typeface="Gill Sans Infant MT" charset="0"/>
              </a:rPr>
              <a:t>tel</a:t>
            </a:r>
            <a:endParaRPr lang="es-ES_tradnl" sz="1200" dirty="0" smtClean="0">
              <a:latin typeface="Gill Sans Infant MT" charset="0"/>
              <a:ea typeface="Gill Sans Infant MT" charset="0"/>
              <a:cs typeface="Gill Sans Infant MT" charset="0"/>
            </a:endParaRPr>
          </a:p>
        </p:txBody>
      </p:sp>
      <p:sp>
        <p:nvSpPr>
          <p:cNvPr id="43" name="Rectángulo redondeado 42">
            <a:hlinkClick r:id="rId9" action="ppaction://hlinksldjump"/>
          </p:cNvPr>
          <p:cNvSpPr/>
          <p:nvPr/>
        </p:nvSpPr>
        <p:spPr>
          <a:xfrm>
            <a:off x="3119120" y="5742632"/>
            <a:ext cx="144780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Débito no Crédito</a:t>
            </a:r>
          </a:p>
        </p:txBody>
      </p:sp>
      <p:sp>
        <p:nvSpPr>
          <p:cNvPr id="44" name="Rectángulo redondeado 43">
            <a:hlinkClick r:id="rId10" action="ppaction://hlinksldjump"/>
          </p:cNvPr>
          <p:cNvSpPr/>
          <p:nvPr/>
        </p:nvSpPr>
        <p:spPr>
          <a:xfrm>
            <a:off x="4632960" y="5742632"/>
            <a:ext cx="130048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dirty="0" smtClean="0">
                <a:latin typeface="Gill Sans Infant MT" charset="0"/>
                <a:ea typeface="Gill Sans Infant MT" charset="0"/>
                <a:cs typeface="Gill Sans Infant MT" charset="0"/>
              </a:rPr>
              <a:t>Depósitos</a:t>
            </a:r>
          </a:p>
        </p:txBody>
      </p:sp>
      <p:sp>
        <p:nvSpPr>
          <p:cNvPr id="45" name="Rectángulo redondeado 44">
            <a:hlinkClick r:id="rId11" action="ppaction://hlinksldjump"/>
          </p:cNvPr>
          <p:cNvSpPr/>
          <p:nvPr/>
        </p:nvSpPr>
        <p:spPr>
          <a:xfrm>
            <a:off x="6009640" y="5742632"/>
            <a:ext cx="1457960" cy="3048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200" smtClean="0">
                <a:latin typeface="Gill Sans Infant MT" charset="0"/>
                <a:ea typeface="Gill Sans Infant MT" charset="0"/>
                <a:cs typeface="Gill Sans Infant MT" charset="0"/>
              </a:rPr>
              <a:t>Donativo integro niños</a:t>
            </a:r>
            <a:endParaRPr lang="es-ES_tradnl" sz="1200" dirty="0" smtClean="0">
              <a:latin typeface="Gill Sans Infant MT" charset="0"/>
              <a:ea typeface="Gill Sans Infant MT" charset="0"/>
              <a:cs typeface="Gill Sans Infant MT" charset="0"/>
            </a:endParaRPr>
          </a:p>
        </p:txBody>
      </p:sp>
      <p:sp>
        <p:nvSpPr>
          <p:cNvPr id="17" name="Rectángulo redondeado 16">
            <a:hlinkClick r:id="rId12" action="ppaction://hlinksldjump"/>
          </p:cNvPr>
          <p:cNvSpPr/>
          <p:nvPr/>
        </p:nvSpPr>
        <p:spPr>
          <a:xfrm>
            <a:off x="2028090" y="5181600"/>
            <a:ext cx="638910" cy="4572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dirty="0" smtClean="0">
                <a:latin typeface="Gill Sans Infant Std"/>
                <a:cs typeface="Gill Sans Infant Std"/>
              </a:rPr>
              <a:t>NO</a:t>
            </a:r>
            <a:endParaRPr lang="es-ES_tradnl" dirty="0" smtClean="0">
              <a:latin typeface="Gill Sans Infant Std"/>
              <a:cs typeface="Gill Sans Infant Std"/>
            </a:endParaRPr>
          </a:p>
        </p:txBody>
      </p:sp>
    </p:spTree>
    <p:extLst>
      <p:ext uri="{BB962C8B-B14F-4D97-AF65-F5344CB8AC3E}">
        <p14:creationId xmlns:p14="http://schemas.microsoft.com/office/powerpoint/2010/main" val="139031504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werPoint Template">
  <a:themeElements>
    <a:clrScheme name="Save the Children 1">
      <a:dk1>
        <a:srgbClr val="222221"/>
      </a:dk1>
      <a:lt1>
        <a:srgbClr val="FFFFFF"/>
      </a:lt1>
      <a:dk2>
        <a:srgbClr val="F20F0E"/>
      </a:dk2>
      <a:lt2>
        <a:srgbClr val="D1CCBD"/>
      </a:lt2>
      <a:accent1>
        <a:srgbClr val="9A3324"/>
      </a:accent1>
      <a:accent2>
        <a:srgbClr val="FF4C02"/>
      </a:accent2>
      <a:accent3>
        <a:srgbClr val="F2A900"/>
      </a:accent3>
      <a:accent4>
        <a:srgbClr val="009CA6"/>
      </a:accent4>
      <a:accent5>
        <a:srgbClr val="F31512"/>
      </a:accent5>
      <a:accent6>
        <a:srgbClr val="D1CCBD"/>
      </a:accent6>
      <a:hlink>
        <a:srgbClr val="9A3324"/>
      </a:hlink>
      <a:folHlink>
        <a:srgbClr val="FF4C02"/>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latin typeface="Gill Sans Infant Std"/>
            <a:cs typeface="Gill Sans Infant Std"/>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1500" dirty="0" smtClean="0">
            <a:latin typeface="Gill Sans Infant Std"/>
            <a:cs typeface="Gill Sans Infant Std"/>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446DBBBD2D0C4286DF22F1DA1F650F" ma:contentTypeVersion="1" ma:contentTypeDescription="Create a new document." ma:contentTypeScope="" ma:versionID="f2a5b14710f993a204aaa32e04058de0">
  <xsd:schema xmlns:xsd="http://www.w3.org/2001/XMLSchema" xmlns:xs="http://www.w3.org/2001/XMLSchema" xmlns:p="http://schemas.microsoft.com/office/2006/metadata/properties" xmlns:ns2="f271e05d-d410-45bb-87dd-b2ae6a154541" targetNamespace="http://schemas.microsoft.com/office/2006/metadata/properties" ma:root="true" ma:fieldsID="5778e0ffd54aef1001b4a6dcfbf85c88" ns2:_="">
    <xsd:import namespace="f271e05d-d410-45bb-87dd-b2ae6a154541"/>
    <xsd:element name="properties">
      <xsd:complexType>
        <xsd:sequence>
          <xsd:element name="documentManagement">
            <xsd:complexType>
              <xsd:all>
                <xsd:element ref="ns2: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1e05d-d410-45bb-87dd-b2ae6a154541" elementFormDefault="qualified">
    <xsd:import namespace="http://schemas.microsoft.com/office/2006/documentManagement/types"/>
    <xsd:import namespace="http://schemas.microsoft.com/office/infopath/2007/PartnerControls"/>
    <xsd:element name="Order0" ma:index="8"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rder0 xmlns="f271e05d-d410-45bb-87dd-b2ae6a154541">1</Order0>
  </documentManagement>
</p:properties>
</file>

<file path=customXml/itemProps1.xml><?xml version="1.0" encoding="utf-8"?>
<ds:datastoreItem xmlns:ds="http://schemas.openxmlformats.org/officeDocument/2006/customXml" ds:itemID="{DBA282C1-2155-48F4-9ADA-9A10B128C3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71e05d-d410-45bb-87dd-b2ae6a1545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654786-52D6-4F9A-A24C-CE49F662D18D}">
  <ds:schemaRefs>
    <ds:schemaRef ds:uri="http://schemas.microsoft.com/sharepoint/v3/contenttype/forms"/>
  </ds:schemaRefs>
</ds:datastoreItem>
</file>

<file path=customXml/itemProps3.xml><?xml version="1.0" encoding="utf-8"?>
<ds:datastoreItem xmlns:ds="http://schemas.openxmlformats.org/officeDocument/2006/customXml" ds:itemID="{39937998-E2D0-4E83-BAF5-10CD0697E6A5}">
  <ds:schemaRefs>
    <ds:schemaRef ds:uri="http://schemas.microsoft.com/office/2006/metadata/properties"/>
    <ds:schemaRef ds:uri="http://schemas.microsoft.com/office/infopath/2007/PartnerControls"/>
    <ds:schemaRef ds:uri="f271e05d-d410-45bb-87dd-b2ae6a154541"/>
  </ds:schemaRefs>
</ds:datastoreItem>
</file>

<file path=docProps/app.xml><?xml version="1.0" encoding="utf-8"?>
<Properties xmlns="http://schemas.openxmlformats.org/officeDocument/2006/extended-properties" xmlns:vt="http://schemas.openxmlformats.org/officeDocument/2006/docPropsVTypes">
  <Template>PowerPoint Template.potx</Template>
  <TotalTime>2082</TotalTime>
  <Words>1745</Words>
  <Application>Microsoft Macintosh PowerPoint</Application>
  <PresentationFormat>Presentación en pantalla (4:3)</PresentationFormat>
  <Paragraphs>274</Paragraphs>
  <Slides>21</Slides>
  <Notes>2</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PowerPoint Template</vt:lpstr>
      <vt:lpstr>Presentación de PowerPoint</vt:lpstr>
      <vt:lpstr>SCRIPT CLICK TO CALL </vt:lpstr>
      <vt:lpstr>BIENVENIDA</vt:lpstr>
      <vt:lpstr>EQUIVALENCIA</vt:lpstr>
      <vt:lpstr>OBJECIONES $6 </vt:lpstr>
      <vt:lpstr>OBJECIONES $4 </vt:lpstr>
      <vt:lpstr>OBJECIONES </vt:lpstr>
      <vt:lpstr>Presentación de PowerPoint</vt:lpstr>
      <vt:lpstr>OBJECIONES </vt:lpstr>
      <vt:lpstr>OBJECIONES </vt:lpstr>
      <vt:lpstr>Presentación de PowerPoint</vt:lpstr>
      <vt:lpstr>OBJECIONES </vt:lpstr>
      <vt:lpstr>OBJECIONES </vt:lpstr>
      <vt:lpstr>OBJECIONES </vt:lpstr>
      <vt:lpstr>DATOS BANCARIOS</vt:lpstr>
      <vt:lpstr>DATOS DEL DONANTE</vt:lpstr>
      <vt:lpstr>RECIBO DEDUCIBLE </vt:lpstr>
      <vt:lpstr>DATOS DE DÍA DE COBRO</vt:lpstr>
      <vt:lpstr>CIERRE POSITIVO</vt:lpstr>
      <vt:lpstr>CIERRE NEGATIVO</vt:lpstr>
      <vt:lpstr>Presentación de PowerPoint</vt:lpstr>
    </vt:vector>
  </TitlesOfParts>
  <Company>DesignBridge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DesignBridge Ltd</dc:creator>
  <cp:lastModifiedBy>Save The Children Region Centro</cp:lastModifiedBy>
  <cp:revision>210</cp:revision>
  <dcterms:created xsi:type="dcterms:W3CDTF">2016-03-30T10:43:37Z</dcterms:created>
  <dcterms:modified xsi:type="dcterms:W3CDTF">2017-05-05T19:00:26Z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0x01010057446DBBBD2D0C4286DF22F1DA1F650F</vt:lpwstr>
  </property>
</Properties>
</file>